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85" r:id="rId5"/>
    <p:sldId id="283" r:id="rId6"/>
    <p:sldId id="280" r:id="rId7"/>
    <p:sldId id="263" r:id="rId8"/>
    <p:sldId id="264" r:id="rId9"/>
    <p:sldId id="265" r:id="rId10"/>
    <p:sldId id="266" r:id="rId11"/>
    <p:sldId id="267" r:id="rId12"/>
    <p:sldId id="281" r:id="rId13"/>
    <p:sldId id="269" r:id="rId14"/>
    <p:sldId id="270" r:id="rId15"/>
    <p:sldId id="271" r:id="rId16"/>
    <p:sldId id="272" r:id="rId17"/>
    <p:sldId id="273" r:id="rId18"/>
    <p:sldId id="274" r:id="rId19"/>
    <p:sldId id="275" r:id="rId20"/>
    <p:sldId id="276" r:id="rId21"/>
    <p:sldId id="277" r:id="rId22"/>
    <p:sldId id="278" r:id="rId23"/>
    <p:sldId id="286" r:id="rId24"/>
    <p:sldId id="296" r:id="rId25"/>
    <p:sldId id="287" r:id="rId26"/>
    <p:sldId id="299" r:id="rId27"/>
    <p:sldId id="288" r:id="rId28"/>
    <p:sldId id="303" r:id="rId29"/>
    <p:sldId id="301" r:id="rId30"/>
    <p:sldId id="302" r:id="rId31"/>
    <p:sldId id="290" r:id="rId32"/>
    <p:sldId id="293" r:id="rId33"/>
    <p:sldId id="300" r:id="rId34"/>
    <p:sldId id="304" r:id="rId35"/>
    <p:sldId id="282" r:id="rId36"/>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A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5" autoAdjust="0"/>
    <p:restoredTop sz="95439" autoAdjust="0"/>
  </p:normalViewPr>
  <p:slideViewPr>
    <p:cSldViewPr snapToGrid="0" snapToObjects="1">
      <p:cViewPr>
        <p:scale>
          <a:sx n="150" d="100"/>
          <a:sy n="150" d="100"/>
        </p:scale>
        <p:origin x="926" y="-45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9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B5E0D3-E02F-504A-8D3F-595DD2F72C98}" type="datetimeFigureOut">
              <a:rPr lang="nl-NL" smtClean="0"/>
              <a:t>30-8-2016</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AB5D4D-6F1B-5F42-8E80-3D346F0E7EE5}" type="slidenum">
              <a:rPr lang="nl-NL" smtClean="0"/>
              <a:t>‹nr.›</a:t>
            </a:fld>
            <a:endParaRPr lang="nl-NL"/>
          </a:p>
        </p:txBody>
      </p:sp>
    </p:spTree>
    <p:extLst>
      <p:ext uri="{BB962C8B-B14F-4D97-AF65-F5344CB8AC3E}">
        <p14:creationId xmlns:p14="http://schemas.microsoft.com/office/powerpoint/2010/main" val="29221712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Software_development_methodolog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Even zelf</a:t>
            </a:r>
            <a:r>
              <a:rPr lang="nl-NL" baseline="0" dirty="0"/>
              <a:t> je naam invullen ;-))</a:t>
            </a:r>
            <a:endParaRPr lang="nl-NL" dirty="0"/>
          </a:p>
        </p:txBody>
      </p:sp>
      <p:sp>
        <p:nvSpPr>
          <p:cNvPr id="4" name="Tijdelijke aanduiding voor dianumm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B7AD03-9742-4A69-BFC0-5FDA7E9E25F4}" type="slidenum">
              <a:rPr kumimoji="0" lang="nl-NL" sz="1800" b="0" i="0" u="none" strike="noStrike" kern="0" cap="none" spc="0" normalizeH="0" baseline="0" noProof="0" smtClean="0">
                <a:ln>
                  <a:noFill/>
                </a:ln>
                <a:solidFill>
                  <a:prstClr val="black"/>
                </a:solidFill>
                <a:effectLst/>
                <a:uLnTx/>
                <a:uFillTx/>
                <a:latin typeface="Calibri"/>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nl-NL" sz="1800" b="0" i="0" u="none" strike="noStrike" kern="0" cap="none" spc="0" normalizeH="0" baseline="0" noProof="0">
              <a:ln>
                <a:noFill/>
              </a:ln>
              <a:solidFill>
                <a:prstClr val="black"/>
              </a:solidFill>
              <a:effectLst/>
              <a:uLnTx/>
              <a:uFillTx/>
              <a:latin typeface="Calibri"/>
            </a:endParaRPr>
          </a:p>
        </p:txBody>
      </p:sp>
    </p:spTree>
    <p:extLst>
      <p:ext uri="{BB962C8B-B14F-4D97-AF65-F5344CB8AC3E}">
        <p14:creationId xmlns:p14="http://schemas.microsoft.com/office/powerpoint/2010/main" val="217756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Achtergrond</a:t>
            </a:r>
            <a:r>
              <a:rPr lang="nl-NL" baseline="0" dirty="0"/>
              <a:t> literatuur:</a:t>
            </a:r>
          </a:p>
          <a:p>
            <a:r>
              <a:rPr lang="nl-NL" dirty="0"/>
              <a:t>http://www.craiglarman.com/wiki/downloads/misc/history-of-iterative-larman-and-basili-ieee-computer.pdf </a:t>
            </a:r>
          </a:p>
          <a:p>
            <a:r>
              <a:rPr lang="nl-NL" dirty="0"/>
              <a:t>http://www.methodsandtools.com/archive/archive.php?id=14</a:t>
            </a:r>
          </a:p>
          <a:p>
            <a:r>
              <a:rPr lang="nl-NL" dirty="0"/>
              <a:t>http://www.se.rit.edu/~se456/resources/Using%20Both%20Incremental%20and%20Iterative%20Development%20-%20Alistair%20Cockburn.pdf</a:t>
            </a:r>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17</a:t>
            </a:fld>
            <a:endParaRPr lang="nl-NL">
              <a:solidFill>
                <a:prstClr val="black"/>
              </a:solidFill>
              <a:latin typeface="Calibri"/>
            </a:endParaRPr>
          </a:p>
        </p:txBody>
      </p:sp>
    </p:spTree>
    <p:extLst>
      <p:ext uri="{BB962C8B-B14F-4D97-AF65-F5344CB8AC3E}">
        <p14:creationId xmlns:p14="http://schemas.microsoft.com/office/powerpoint/2010/main" val="278178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is van belang om te beseffen</a:t>
            </a:r>
            <a:r>
              <a:rPr lang="nl-NL" baseline="0" dirty="0"/>
              <a:t> dat als we iets gaan maken we niet zomaar kunnen beginnen. De SDLC zorgt voor structuur in de aanpak. Elke fase heeft zijn technieken en methodieken. We moeten weten dat we een KEUZE hebben! Wat hebben we nodig en wat gaan we gebruiken om ervoor te zorgen dat we met een minimale effort een maximaal resultaat kunnen leveren (zonder minimalistisch te worden!!! De klant wil ook wat!)</a:t>
            </a:r>
            <a:endParaRPr lang="nl-NL" dirty="0"/>
          </a:p>
        </p:txBody>
      </p:sp>
      <p:sp>
        <p:nvSpPr>
          <p:cNvPr id="4" name="Tijdelijke aanduiding voor dianummer 3"/>
          <p:cNvSpPr>
            <a:spLocks noGrp="1"/>
          </p:cNvSpPr>
          <p:nvPr>
            <p:ph type="sldNum" sz="quarter" idx="10"/>
          </p:nvPr>
        </p:nvSpPr>
        <p:spPr/>
        <p:txBody>
          <a:bodyPr/>
          <a:lstStyle/>
          <a:p>
            <a:fld id="{56C112CB-2E70-41EC-8428-1B70D68E39B5}" type="slidenum">
              <a:rPr lang="nl-NL" smtClean="0">
                <a:solidFill>
                  <a:prstClr val="black"/>
                </a:solidFill>
                <a:latin typeface="Calibri"/>
              </a:rPr>
              <a:pPr/>
              <a:t>19</a:t>
            </a:fld>
            <a:endParaRPr lang="nl-NL">
              <a:solidFill>
                <a:prstClr val="black"/>
              </a:solidFill>
              <a:latin typeface="Calibri"/>
            </a:endParaRPr>
          </a:p>
        </p:txBody>
      </p:sp>
    </p:spTree>
    <p:extLst>
      <p:ext uri="{BB962C8B-B14F-4D97-AF65-F5344CB8AC3E}">
        <p14:creationId xmlns:p14="http://schemas.microsoft.com/office/powerpoint/2010/main" val="88516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Even checken</a:t>
            </a:r>
            <a:r>
              <a:rPr lang="nl-NL" baseline="0"/>
              <a:t> </a:t>
            </a:r>
            <a:r>
              <a:rPr lang="nl-NL" baseline="0" dirty="0"/>
              <a:t>dat </a:t>
            </a:r>
            <a:r>
              <a:rPr lang="nl-NL" baseline="0"/>
              <a:t>de studenten </a:t>
            </a:r>
            <a:r>
              <a:rPr lang="nl-NL" baseline="0" dirty="0"/>
              <a:t>weten welk boek en welke pagina’s. Al deze info is te vinden in de studiehandleiding</a:t>
            </a:r>
            <a:endParaRPr lang="nl-NL" dirty="0"/>
          </a:p>
        </p:txBody>
      </p:sp>
      <p:sp>
        <p:nvSpPr>
          <p:cNvPr id="4" name="Tijdelijke aanduiding voor dianummer 3"/>
          <p:cNvSpPr>
            <a:spLocks noGrp="1"/>
          </p:cNvSpPr>
          <p:nvPr>
            <p:ph type="sldNum" sz="quarter" idx="10"/>
          </p:nvPr>
        </p:nvSpPr>
        <p:spPr/>
        <p:txBody>
          <a:bodyPr/>
          <a:lstStyle/>
          <a:p>
            <a:fld id="{03AB5D4D-6F1B-5F42-8E80-3D346F0E7EE5}" type="slidenum">
              <a:rPr lang="nl-NL" smtClean="0"/>
              <a:t>32</a:t>
            </a:fld>
            <a:endParaRPr lang="nl-NL"/>
          </a:p>
        </p:txBody>
      </p:sp>
    </p:spTree>
    <p:extLst>
      <p:ext uri="{BB962C8B-B14F-4D97-AF65-F5344CB8AC3E}">
        <p14:creationId xmlns:p14="http://schemas.microsoft.com/office/powerpoint/2010/main" val="143593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Vraag de klas welke stappen ze hebben gevonden in het huiswerk</a:t>
            </a:r>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4</a:t>
            </a:fld>
            <a:endParaRPr lang="nl-NL">
              <a:solidFill>
                <a:prstClr val="black"/>
              </a:solidFill>
              <a:latin typeface="Calibri"/>
            </a:endParaRPr>
          </a:p>
        </p:txBody>
      </p:sp>
    </p:spTree>
    <p:extLst>
      <p:ext uri="{BB962C8B-B14F-4D97-AF65-F5344CB8AC3E}">
        <p14:creationId xmlns:p14="http://schemas.microsoft.com/office/powerpoint/2010/main" val="210606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Even</a:t>
            </a:r>
            <a:r>
              <a:rPr lang="nl-NL" baseline="0" dirty="0"/>
              <a:t> opmerking: opsplitsing bouwen en ondersteuning in bv waterval (</a:t>
            </a:r>
            <a:r>
              <a:rPr lang="nl-NL" baseline="0" dirty="0" err="1"/>
              <a:t>build</a:t>
            </a:r>
            <a:r>
              <a:rPr lang="nl-NL" baseline="0" dirty="0"/>
              <a:t> en </a:t>
            </a:r>
            <a:r>
              <a:rPr lang="nl-NL" baseline="0" dirty="0" err="1"/>
              <a:t>implementation</a:t>
            </a:r>
            <a:r>
              <a:rPr lang="nl-NL" baseline="0" dirty="0"/>
              <a:t> in DSDM), gaan we volgende week nader op in!</a:t>
            </a:r>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5</a:t>
            </a:fld>
            <a:endParaRPr lang="nl-NL">
              <a:solidFill>
                <a:prstClr val="black"/>
              </a:solidFill>
              <a:latin typeface="Calibri"/>
            </a:endParaRPr>
          </a:p>
        </p:txBody>
      </p:sp>
    </p:spTree>
    <p:extLst>
      <p:ext uri="{BB962C8B-B14F-4D97-AF65-F5344CB8AC3E}">
        <p14:creationId xmlns:p14="http://schemas.microsoft.com/office/powerpoint/2010/main" val="65014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Opm</a:t>
            </a:r>
            <a:r>
              <a:rPr lang="nl-NL" dirty="0"/>
              <a:t>: Is erg ver van het bed van de studenten, lastig concreet te maken. </a:t>
            </a:r>
            <a:r>
              <a:rPr lang="nl-NL"/>
              <a:t>Gebruik</a:t>
            </a:r>
            <a:r>
              <a:rPr lang="nl-NL" baseline="0"/>
              <a:t> praktijkvoorbeelden</a:t>
            </a:r>
            <a:endParaRPr lang="nl-NL" dirty="0"/>
          </a:p>
          <a:p>
            <a:endParaRPr lang="nl-NL" dirty="0"/>
          </a:p>
          <a:p>
            <a:r>
              <a:rPr lang="nl-NL" dirty="0"/>
              <a:t>Uitstapje maken naar artikel (</a:t>
            </a:r>
            <a:r>
              <a:rPr lang="nl-NL" dirty="0" err="1"/>
              <a:t>engelstalig</a:t>
            </a:r>
            <a:r>
              <a:rPr lang="nl-NL" dirty="0"/>
              <a:t>)</a:t>
            </a:r>
            <a:r>
              <a:rPr lang="nl-NL" baseline="0" dirty="0"/>
              <a:t> waar theorievragen uitkomen. Wanneer welke manier van werken.</a:t>
            </a:r>
          </a:p>
          <a:p>
            <a:endParaRPr lang="nl-NL" dirty="0"/>
          </a:p>
        </p:txBody>
      </p:sp>
      <p:sp>
        <p:nvSpPr>
          <p:cNvPr id="4" name="Tijdelijke aanduiding voor dianummer 3"/>
          <p:cNvSpPr>
            <a:spLocks noGrp="1"/>
          </p:cNvSpPr>
          <p:nvPr>
            <p:ph type="sldNum" sz="quarter" idx="10"/>
          </p:nvPr>
        </p:nvSpPr>
        <p:spPr/>
        <p:txBody>
          <a:bodyPr/>
          <a:lstStyle/>
          <a:p>
            <a:fld id="{5D8CDB07-A69B-4232-BF7C-740A1084F225}" type="slidenum">
              <a:rPr lang="nl-NL" smtClean="0">
                <a:solidFill>
                  <a:prstClr val="black"/>
                </a:solidFill>
                <a:latin typeface="Calibri"/>
              </a:rPr>
              <a:pPr/>
              <a:t>6</a:t>
            </a:fld>
            <a:endParaRPr lang="nl-NL">
              <a:solidFill>
                <a:prstClr val="black"/>
              </a:solidFill>
              <a:latin typeface="Calibri"/>
            </a:endParaRPr>
          </a:p>
        </p:txBody>
      </p:sp>
    </p:spTree>
    <p:extLst>
      <p:ext uri="{BB962C8B-B14F-4D97-AF65-F5344CB8AC3E}">
        <p14:creationId xmlns:p14="http://schemas.microsoft.com/office/powerpoint/2010/main" val="214653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a:hlinkClick r:id="rId3"/>
              </a:rPr>
              <a:t>http://en.wikipedia.org/wiki/Software_development_methodology</a:t>
            </a:r>
            <a:endParaRPr lang="nl-NL" sz="1200"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7</a:t>
            </a:fld>
            <a:endParaRPr lang="nl-NL">
              <a:solidFill>
                <a:prstClr val="black"/>
              </a:solidFill>
              <a:latin typeface="Calibri"/>
            </a:endParaRPr>
          </a:p>
        </p:txBody>
      </p:sp>
    </p:spTree>
    <p:extLst>
      <p:ext uri="{BB962C8B-B14F-4D97-AF65-F5344CB8AC3E}">
        <p14:creationId xmlns:p14="http://schemas.microsoft.com/office/powerpoint/2010/main" val="429447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Doel van deze oefening is om de</a:t>
            </a:r>
            <a:r>
              <a:rPr lang="nl-NL" baseline="0" dirty="0"/>
              <a:t> studenten zelf de verschillende methoden te laten verzinnen, dit  om inzicht te krijgen in verschillende Soft </a:t>
            </a:r>
            <a:r>
              <a:rPr lang="nl-NL" baseline="0" dirty="0" err="1"/>
              <a:t>Dev</a:t>
            </a:r>
            <a:r>
              <a:rPr lang="nl-NL" baseline="0" dirty="0"/>
              <a:t>. methoden</a:t>
            </a:r>
          </a:p>
          <a:p>
            <a:r>
              <a:rPr lang="nl-NL" baseline="0" dirty="0"/>
              <a:t>Waterval hebben ze al gezien, kan als voorbeeld worden gebruikt door de docent worden gebruikt. </a:t>
            </a:r>
          </a:p>
          <a:p>
            <a:r>
              <a:rPr lang="nl-NL" baseline="0" dirty="0"/>
              <a:t>Let erop dat we in de volgende les hier dieper op ingaan. Nu vooral om in te zien dat het mogelijk is om deze fasen op verschillende manieren “aan elkaar” te knopen!</a:t>
            </a:r>
          </a:p>
          <a:p>
            <a:endParaRPr lang="nl-NL" baseline="0" dirty="0"/>
          </a:p>
          <a:p>
            <a:endParaRPr lang="nl-NL" baseline="0"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8</a:t>
            </a:fld>
            <a:endParaRPr lang="nl-NL">
              <a:solidFill>
                <a:prstClr val="black"/>
              </a:solidFill>
              <a:latin typeface="Calibri"/>
            </a:endParaRPr>
          </a:p>
        </p:txBody>
      </p:sp>
    </p:spTree>
    <p:extLst>
      <p:ext uri="{BB962C8B-B14F-4D97-AF65-F5344CB8AC3E}">
        <p14:creationId xmlns:p14="http://schemas.microsoft.com/office/powerpoint/2010/main" val="2143676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DOCENT:</a:t>
            </a:r>
            <a:r>
              <a:rPr lang="nl-NL" baseline="0" dirty="0"/>
              <a:t> LEG STEEDS RELATIES MET DE “ZELFVERZONNEN” MODELLEN OP HET WHITEBOARD.</a:t>
            </a:r>
          </a:p>
          <a:p>
            <a:endParaRPr lang="nl-NL" dirty="0"/>
          </a:p>
          <a:p>
            <a:r>
              <a:rPr lang="nl-NL" dirty="0"/>
              <a:t>Fases volgen elkaar op, nadeel is dat het lastig is om “een stapje terug” te doen. Dus bv vanuit “</a:t>
            </a:r>
            <a:r>
              <a:rPr lang="nl-NL" baseline="0" dirty="0"/>
              <a:t>Basisontwerp</a:t>
            </a:r>
            <a:r>
              <a:rPr lang="nl-NL" dirty="0"/>
              <a:t>” terug</a:t>
            </a:r>
            <a:r>
              <a:rPr lang="nl-NL" baseline="0" dirty="0"/>
              <a:t> naar “</a:t>
            </a:r>
            <a:r>
              <a:rPr lang="nl-NL" dirty="0"/>
              <a:t>Analyse</a:t>
            </a:r>
            <a:r>
              <a:rPr lang="nl-NL" baseline="0" dirty="0"/>
              <a:t>”.</a:t>
            </a:r>
          </a:p>
          <a:p>
            <a:endParaRPr lang="nl-NL" baseline="0" dirty="0"/>
          </a:p>
          <a:p>
            <a:pPr rtl="0"/>
            <a:r>
              <a:rPr lang="nl-NL" dirty="0"/>
              <a:t>Het watervalmodel bestaat uit de volgende fasen:</a:t>
            </a:r>
          </a:p>
          <a:p>
            <a:pPr rtl="0"/>
            <a:r>
              <a:rPr lang="nl-NL" i="1" dirty="0"/>
              <a:t>Definitiestudie/analyse.</a:t>
            </a:r>
            <a:r>
              <a:rPr lang="nl-NL" dirty="0"/>
              <a:t> Er wordt onderzoek gedaan naar en gebrainstormd over de software om duidelijk te krijgen wat het doel is van de software.</a:t>
            </a:r>
          </a:p>
          <a:p>
            <a:pPr rtl="0"/>
            <a:r>
              <a:rPr lang="nl-NL" i="1" dirty="0"/>
              <a:t>Basisontwerp.</a:t>
            </a:r>
            <a:r>
              <a:rPr lang="nl-NL" dirty="0"/>
              <a:t> Er wordt duidelijker uitgewerkt wat er tijdens de eerste fase naar boven is gekomen. In deze fase worden de wensen van de klant op papier gezet en wordt al gedacht aan de vorm van het programma. In deze fase wordt vastgelegd </a:t>
            </a:r>
            <a:r>
              <a:rPr lang="nl-NL" i="1" dirty="0"/>
              <a:t>wat</a:t>
            </a:r>
            <a:r>
              <a:rPr lang="nl-NL" dirty="0"/>
              <a:t> het op te leveren systeem moet doen.</a:t>
            </a:r>
          </a:p>
          <a:p>
            <a:pPr rtl="0"/>
            <a:r>
              <a:rPr lang="nl-NL" i="1" dirty="0"/>
              <a:t>Technisch ontwerp/detailontwerp.</a:t>
            </a:r>
            <a:r>
              <a:rPr lang="nl-NL" dirty="0"/>
              <a:t> Aan de hand van het basisontwerp kan er een werkelijk programma uitgedacht worden. In deze fase wordt vastgelegd </a:t>
            </a:r>
            <a:r>
              <a:rPr lang="nl-NL" i="1" dirty="0"/>
              <a:t>hoe</a:t>
            </a:r>
            <a:r>
              <a:rPr lang="nl-NL" dirty="0"/>
              <a:t> de in het basisontwerp vastgelegde functionaliteit gerealiseerd gaat worden. Nu vindt ook een onderverdeling plaats in technische eenheden zoals programma's, modules en functies.</a:t>
            </a:r>
          </a:p>
          <a:p>
            <a:pPr rtl="0"/>
            <a:r>
              <a:rPr lang="nl-NL" i="1" dirty="0"/>
              <a:t>Bouw/implementatie.</a:t>
            </a:r>
            <a:r>
              <a:rPr lang="nl-NL" dirty="0"/>
              <a:t> Hier wordt de broncode van de programma's geschreven.</a:t>
            </a:r>
          </a:p>
          <a:p>
            <a:pPr rtl="0"/>
            <a:r>
              <a:rPr lang="nl-NL" i="1" dirty="0"/>
              <a:t>Testen.</a:t>
            </a:r>
            <a:r>
              <a:rPr lang="nl-NL" dirty="0"/>
              <a:t> Er wordt gecontroleerd of de software goed volgens de ontwerpen is gebouwd. Ook kunnen er in deze fase fouten boven water komen die al in eerdere stadia gemaakt zijn.</a:t>
            </a:r>
          </a:p>
          <a:p>
            <a:pPr rtl="0"/>
            <a:r>
              <a:rPr lang="nl-NL" i="1" dirty="0"/>
              <a:t>Integratie.</a:t>
            </a:r>
            <a:r>
              <a:rPr lang="nl-NL" dirty="0"/>
              <a:t> Het systeem is klaar en getest. Toch zal het nog in het bedrijf in gebruik genomen moeten worden. Dat wordt gedaan in deze fase.</a:t>
            </a:r>
          </a:p>
          <a:p>
            <a:pPr rtl="0"/>
            <a:r>
              <a:rPr lang="nl-NL" i="1" dirty="0"/>
              <a:t>Beheer en onderhoud.</a:t>
            </a:r>
            <a:r>
              <a:rPr lang="nl-NL" dirty="0"/>
              <a:t> Om er voor te zorgen dat het systeem het blijft doen zal er onderhoud verricht moeten worden.</a:t>
            </a:r>
          </a:p>
          <a:p>
            <a:endParaRPr lang="nl-NL" dirty="0"/>
          </a:p>
          <a:p>
            <a:endParaRPr lang="nl-NL" dirty="0"/>
          </a:p>
          <a:p>
            <a:pPr rtl="0"/>
            <a:r>
              <a:rPr lang="nl-NL" b="1" dirty="0"/>
              <a:t>Voordelen</a:t>
            </a:r>
          </a:p>
          <a:p>
            <a:pPr marL="171450" indent="-171450" rtl="0">
              <a:buFont typeface="Arial" pitchFamily="34" charset="0"/>
              <a:buChar char="•"/>
            </a:pPr>
            <a:r>
              <a:rPr lang="nl-NL" dirty="0"/>
              <a:t>Wanneer in het begin van het project fouten worden ontdekt, kost het minder inspanning (en dus minder tijd en geld) om deze fout te herstellen. Bij het watervalmodel wil men alle fasen eerst goed afsluiten voordat men verder gaat met de volgende fase. Men gaat ervan uit dat de fasen altijd goed zijn voordat men verder gaat met een volgende fase.</a:t>
            </a:r>
          </a:p>
          <a:p>
            <a:pPr marL="171450" indent="-171450" rtl="0">
              <a:buFont typeface="Arial" pitchFamily="34" charset="0"/>
              <a:buChar char="•"/>
            </a:pPr>
            <a:r>
              <a:rPr lang="nl-NL" dirty="0"/>
              <a:t>Bij het watervalmodel legt men de nadruk op documentatie. In de nieuwere softwareontwikkelingsmethoden maakt men minder documentatie. Dit heeft tot gevolg dat als er nieuwe mensen in het project opgenomen worden en er mensen weggaan het lastig is om de kennis over te dragen. Dit nadeel heeft de klassieke watervalmethode niet.</a:t>
            </a:r>
          </a:p>
          <a:p>
            <a:pPr marL="171450" indent="-171450" rtl="0">
              <a:buFont typeface="Arial" pitchFamily="34" charset="0"/>
              <a:buChar char="•"/>
            </a:pPr>
            <a:r>
              <a:rPr lang="nl-NL" dirty="0"/>
              <a:t>Het is een rechttoe-rechtaan methode. De manier van werken zorgt ervoor dat er zich concrete fasen vormen. Hierdoor weet men in welke fase men zit.</a:t>
            </a:r>
          </a:p>
          <a:p>
            <a:pPr marL="171450" indent="-171450" rtl="0">
              <a:buFont typeface="Arial" pitchFamily="34" charset="0"/>
              <a:buChar char="•"/>
            </a:pPr>
            <a:r>
              <a:rPr lang="nl-NL" dirty="0"/>
              <a:t>Men kan in deze methode gebruikmaken van mijlpalen. Mijlpalen kunnen worden gebruikt om de voortgang van het project in te schatten.</a:t>
            </a:r>
          </a:p>
          <a:p>
            <a:pPr marL="171450" indent="-171450" rtl="0">
              <a:buFont typeface="Arial" pitchFamily="34" charset="0"/>
              <a:buChar char="•"/>
            </a:pPr>
            <a:r>
              <a:rPr lang="nl-NL" dirty="0"/>
              <a:t>De watervalmethode is erg bekend. Veel mensen hebben er ervaring mee, dus kunnen er gemakkelijk mee gaan werken.</a:t>
            </a:r>
          </a:p>
          <a:p>
            <a:pPr marL="171450" indent="-171450" rtl="0">
              <a:buFont typeface="Arial" pitchFamily="34" charset="0"/>
              <a:buChar char="•"/>
            </a:pPr>
            <a:r>
              <a:rPr lang="nl-NL" dirty="0"/>
              <a:t>Wanneer frequent gedeelten van het softwareproduct worden opgeleverd geeft dit de klant vertrouwen, maar ook het softwareontwikkelingsteam.</a:t>
            </a:r>
          </a:p>
          <a:p>
            <a:pPr rtl="0"/>
            <a:r>
              <a:rPr lang="nl-NL" b="1" dirty="0"/>
              <a:t>Nadelen</a:t>
            </a:r>
          </a:p>
          <a:p>
            <a:pPr marL="171450" indent="-171450" rtl="0">
              <a:buFont typeface="Arial" pitchFamily="34" charset="0"/>
              <a:buChar char="•"/>
            </a:pPr>
            <a:r>
              <a:rPr lang="nl-NL" dirty="0"/>
              <a:t>Veel softwareprojecten zijn afhankelijk van externe factoren. De opdrachtgever is een heel belangrijke externe factor. Vaak zullen de vereisten gedurende de loop van het project wijzigen, omdat de opdrachtgever iets anders wil. Het is dus een nadeel dat de watervalmethode er van uit gaat dat de vereisten niet veranderen tijdens het project. Wanneer in de bouwfase een vereiste verandert, moet een heel aantal fases opnieuw gemaakt worden.</a:t>
            </a:r>
          </a:p>
          <a:p>
            <a:pPr marL="171450" indent="-171450" rtl="0">
              <a:buFont typeface="Arial" pitchFamily="34" charset="0"/>
              <a:buChar char="•"/>
            </a:pPr>
            <a:r>
              <a:rPr lang="nl-NL" dirty="0"/>
              <a:t>Het is erg moeilijk om de benodigde tijd en de kosten te schatten. De fasen zijn erg groot, het is daarom erg lastig om in te schatten hoeveel elke fase kost.</a:t>
            </a:r>
          </a:p>
          <a:p>
            <a:pPr marL="171450" indent="-171450" rtl="0">
              <a:buFont typeface="Arial" pitchFamily="34" charset="0"/>
              <a:buChar char="•"/>
            </a:pPr>
            <a:r>
              <a:rPr lang="nl-NL" dirty="0"/>
              <a:t>In een aantal nieuwe methoden zijn bijna alle aspecten van een softwareontwikkelingstraject opgenomen. Men kan denken aan planningstechnieken, projectmanagementmethoden en hoe de projectorganisatie ingericht moet worden.</a:t>
            </a:r>
          </a:p>
          <a:p>
            <a:pPr marL="171450" indent="-171450" rtl="0">
              <a:buFont typeface="Arial" pitchFamily="34" charset="0"/>
              <a:buChar char="•"/>
            </a:pPr>
            <a:r>
              <a:rPr lang="nl-NL" dirty="0"/>
              <a:t>Bij veel softwareprojecten werken verschillende mensen aan de verschillende fasen van het project. Bijvoorbeeld: de ontwerpers en de bouwers. Ze hebben allemaal een andere kijk op het project: zo kijken ontwerpers anders tegen het project aan dan de bouwers. Omgekeerd zullen de bouwers ook vaak anders tegen het ontwerp van de ontwerpers aankijken dan de ontwerpers zelf. Vaak is het zo dat het ontwerp weer aangepast zal moeten worden. Hier is de watervalmethode niet voor gemaakt.</a:t>
            </a:r>
          </a:p>
          <a:p>
            <a:pPr marL="171450" indent="-171450" rtl="0">
              <a:buFont typeface="Arial" pitchFamily="34" charset="0"/>
              <a:buChar char="•"/>
            </a:pPr>
            <a:r>
              <a:rPr lang="nl-NL" dirty="0"/>
              <a:t>Binnen het project zijn de verschillende teamleden vaak gespecialiseerd. Het ene teamlid zal zich alleen in de eerste fase bezighouden met het ontwerpen, terwijl de bouwers alleen in bouwfase helpen aan het bouwen van het project. Dit kan leiden tot verspilling van verschillende bronnen. De belangrijkste bron is wel de tijd. Een voorbeeld: de ontwerpers zijn bezig met het perfectioneren van het ontwerp. De bouwers kunnen in principe al beginnen met bouwen, maar omdat ze werken met het watervalmodel moeten ze wachten totdat de eerste fase is afgesloten. Dit is een typisch voorbeeld van tijdverspilling.</a:t>
            </a:r>
          </a:p>
          <a:p>
            <a:pPr marL="171450" indent="-171450" rtl="0">
              <a:buFont typeface="Arial" pitchFamily="34" charset="0"/>
              <a:buChar char="•"/>
            </a:pPr>
            <a:r>
              <a:rPr lang="nl-NL" dirty="0"/>
              <a:t>Het testen gebeurt pas in één van de laatste fasen van het project. Bij veel andere softwareontwikkelingsmethoden wordt getest zodra er één bepaald deelproduct klaar is en ook wordt op het laatst een integratietest gedaan.</a:t>
            </a:r>
          </a:p>
          <a:p>
            <a:pPr marL="171450" indent="-171450" rtl="0">
              <a:buFont typeface="Arial" pitchFamily="34" charset="0"/>
              <a:buChar char="•"/>
            </a:pPr>
            <a:r>
              <a:rPr lang="nl-NL" dirty="0"/>
              <a:t>Doordat er zoveel nadruk wordt gelegd op documentatie, is de watervalmethode niet efficiënt voor kleinere projecten. Er zit dan te veel werk om het project zelf heen qua documentatie.</a:t>
            </a:r>
          </a:p>
          <a:p>
            <a:pPr marL="171450" indent="-171450" rtl="0">
              <a:buFont typeface="Arial" pitchFamily="34" charset="0"/>
              <a:buChar char="•"/>
            </a:pPr>
            <a:endParaRPr lang="nl-NL" dirty="0"/>
          </a:p>
          <a:p>
            <a:pPr marL="0" indent="0" rtl="0">
              <a:buFont typeface="Arial" pitchFamily="34" charset="0"/>
              <a:buNone/>
            </a:pPr>
            <a:r>
              <a:rPr lang="nl-NL" dirty="0"/>
              <a:t>Misschien relatie leggen</a:t>
            </a:r>
            <a:r>
              <a:rPr lang="nl-NL" baseline="0" dirty="0"/>
              <a:t> met “afgeleiden” van waterval: </a:t>
            </a:r>
            <a:r>
              <a:rPr lang="nl-NL" baseline="0" dirty="0" err="1"/>
              <a:t>Sashimi</a:t>
            </a:r>
            <a:r>
              <a:rPr lang="nl-NL" baseline="0" dirty="0"/>
              <a:t>, V-model (zie volgende sheet)</a:t>
            </a:r>
          </a:p>
          <a:p>
            <a:pPr marL="0" indent="0" rtl="0">
              <a:buFont typeface="Arial" pitchFamily="34" charset="0"/>
              <a:buNone/>
            </a:pPr>
            <a:endParaRPr lang="nl-NL" baseline="0" dirty="0"/>
          </a:p>
          <a:p>
            <a:pPr marL="0" indent="0" rtl="0">
              <a:buFont typeface="Arial" pitchFamily="34" charset="0"/>
              <a:buNone/>
            </a:pPr>
            <a:r>
              <a:rPr lang="nl-NL" baseline="0" dirty="0"/>
              <a:t>Refereer ook naar het “It. </a:t>
            </a:r>
            <a:r>
              <a:rPr lang="nl-NL" baseline="0" dirty="0" err="1"/>
              <a:t>and</a:t>
            </a:r>
            <a:r>
              <a:rPr lang="nl-NL" baseline="0" dirty="0"/>
              <a:t> </a:t>
            </a:r>
            <a:r>
              <a:rPr lang="nl-NL" baseline="0" dirty="0" err="1"/>
              <a:t>Incr</a:t>
            </a:r>
            <a:r>
              <a:rPr lang="nl-NL" baseline="0" dirty="0"/>
              <a:t>. Development: A brief </a:t>
            </a:r>
            <a:r>
              <a:rPr lang="nl-NL" baseline="0" dirty="0" err="1"/>
              <a:t>history</a:t>
            </a:r>
            <a:r>
              <a:rPr lang="nl-NL" baseline="0" dirty="0"/>
              <a:t>” stuk </a:t>
            </a:r>
            <a:endParaRPr lang="nl-NL"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11</a:t>
            </a:fld>
            <a:endParaRPr lang="nl-NL">
              <a:solidFill>
                <a:prstClr val="black"/>
              </a:solidFill>
              <a:latin typeface="Calibri"/>
            </a:endParaRPr>
          </a:p>
        </p:txBody>
      </p:sp>
    </p:spTree>
    <p:extLst>
      <p:ext uri="{BB962C8B-B14F-4D97-AF65-F5344CB8AC3E}">
        <p14:creationId xmlns:p14="http://schemas.microsoft.com/office/powerpoint/2010/main" val="7956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Maak</a:t>
            </a:r>
            <a:r>
              <a:rPr lang="nl-NL" baseline="0" dirty="0"/>
              <a:t> </a:t>
            </a:r>
            <a:r>
              <a:rPr lang="nl-NL" b="1" baseline="0" dirty="0"/>
              <a:t>vooraf</a:t>
            </a:r>
            <a:r>
              <a:rPr lang="nl-NL" baseline="0" dirty="0"/>
              <a:t> een opsplitsing van het gehele systeem en maak een ontwikkelplan, wat doe ik eerst. Gebruikers (kunnen) krijgen het gehele systeem in gedeelte opgeleverd.</a:t>
            </a:r>
          </a:p>
          <a:p>
            <a:endParaRPr lang="nl-NL" baseline="0" dirty="0"/>
          </a:p>
          <a:p>
            <a:pPr rtl="0"/>
            <a:r>
              <a:rPr lang="en-US" b="1" dirty="0"/>
              <a:t>Incremental Model</a:t>
            </a:r>
          </a:p>
          <a:p>
            <a:pPr rtl="0"/>
            <a:r>
              <a:rPr lang="en-US" dirty="0"/>
              <a:t>The incremental Model is an evolution of the waterfall model, where the waterfall model is incrementally applied.</a:t>
            </a:r>
          </a:p>
          <a:p>
            <a:pPr rtl="0"/>
            <a:r>
              <a:rPr lang="en-US" dirty="0"/>
              <a:t>The series of releases is referred to as “increments”, with each increment providing more functionality to the customers. After the first increment, a core product is delivered, which can already be used by the customer. Based on customer feedback, a plan is developed for the next increments, and modifications are made accordingly. This process continues, with increments being delivered until the complete product is delivered.</a:t>
            </a:r>
          </a:p>
          <a:p>
            <a:pPr rtl="0"/>
            <a:r>
              <a:rPr lang="en-US" b="1" dirty="0"/>
              <a:t>Advantages</a:t>
            </a:r>
            <a:endParaRPr lang="en-US" dirty="0"/>
          </a:p>
          <a:p>
            <a:pPr marL="171450" indent="-171450" rtl="0">
              <a:buFont typeface="Arial" pitchFamily="34" charset="0"/>
              <a:buChar char="•"/>
            </a:pPr>
            <a:r>
              <a:rPr lang="en-US" dirty="0"/>
              <a:t>After each iteration, regression testing should be conducted. During this testing, faulty elements of the software can be quickly identified because few changes are made within any single iteration.</a:t>
            </a:r>
          </a:p>
          <a:p>
            <a:pPr marL="171450" indent="-171450" rtl="0">
              <a:buFont typeface="Arial" pitchFamily="34" charset="0"/>
              <a:buChar char="•"/>
            </a:pPr>
            <a:r>
              <a:rPr lang="en-US" dirty="0"/>
              <a:t>It is generally easier to test and debug than other methods of software development because relatively smaller changes are made during each iteration. This allows for more targeted and rigorous testing of each element within the overall product.</a:t>
            </a:r>
          </a:p>
          <a:p>
            <a:pPr rtl="0"/>
            <a:r>
              <a:rPr lang="en-US" b="1" dirty="0"/>
              <a:t>Disadvantages</a:t>
            </a:r>
            <a:endParaRPr lang="en-US" dirty="0"/>
          </a:p>
          <a:p>
            <a:pPr marL="171450" indent="-171450" rtl="0">
              <a:buFont typeface="Arial" pitchFamily="34" charset="0"/>
              <a:buChar char="•"/>
            </a:pPr>
            <a:r>
              <a:rPr lang="en-US" dirty="0"/>
              <a:t>Resulting cost may exceed the cost of the organization.</a:t>
            </a:r>
          </a:p>
          <a:p>
            <a:pPr marL="171450" indent="-171450" rtl="0">
              <a:buFont typeface="Arial" pitchFamily="34" charset="0"/>
              <a:buChar char="•"/>
            </a:pPr>
            <a:r>
              <a:rPr lang="en-US" dirty="0"/>
              <a:t>As additional functionality is added to the product, problems may arise related to system architecture which were not evident in earlier prototypes.</a:t>
            </a:r>
          </a:p>
          <a:p>
            <a:pPr marL="171450" indent="-171450" rtl="0">
              <a:buFont typeface="Arial" pitchFamily="34" charset="0"/>
              <a:buChar char="•"/>
            </a:pPr>
            <a:endParaRPr lang="en-US" dirty="0"/>
          </a:p>
          <a:p>
            <a:pPr marL="0" indent="0" rtl="0">
              <a:buFont typeface="Arial" pitchFamily="34" charset="0"/>
              <a:buNone/>
            </a:pPr>
            <a:r>
              <a:rPr lang="en-US" dirty="0"/>
              <a:t>http://en.wikipedia.org/wiki/Incremental_build_model</a:t>
            </a:r>
          </a:p>
          <a:p>
            <a:endParaRPr lang="nl-NL" baseline="0" dirty="0"/>
          </a:p>
          <a:p>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13</a:t>
            </a:fld>
            <a:endParaRPr lang="nl-NL">
              <a:solidFill>
                <a:prstClr val="black"/>
              </a:solidFill>
              <a:latin typeface="Calibri"/>
            </a:endParaRPr>
          </a:p>
        </p:txBody>
      </p:sp>
    </p:spTree>
    <p:extLst>
      <p:ext uri="{BB962C8B-B14F-4D97-AF65-F5344CB8AC3E}">
        <p14:creationId xmlns:p14="http://schemas.microsoft.com/office/powerpoint/2010/main" val="76867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Let op de verschil tussen de 2 prototype</a:t>
            </a:r>
            <a:r>
              <a:rPr lang="nl-NL" baseline="0" dirty="0"/>
              <a:t> methodieken -&gt; </a:t>
            </a:r>
            <a:r>
              <a:rPr lang="nl-NL" baseline="0" dirty="0" err="1"/>
              <a:t>Throw-away</a:t>
            </a:r>
            <a:r>
              <a:rPr lang="nl-NL" baseline="0" dirty="0"/>
              <a:t> (design prototype) </a:t>
            </a:r>
            <a:r>
              <a:rPr lang="nl-NL" baseline="0" dirty="0" err="1"/>
              <a:t>vs</a:t>
            </a:r>
            <a:r>
              <a:rPr lang="nl-NL" baseline="0" dirty="0"/>
              <a:t> “doorontwikkeling” (system prototype)</a:t>
            </a:r>
          </a:p>
          <a:p>
            <a:endParaRPr lang="nl-NL" baseline="0" dirty="0"/>
          </a:p>
          <a:p>
            <a:r>
              <a:rPr lang="nl-NL" baseline="0" dirty="0"/>
              <a:t>Ik heb de klas het eerste model laten uittekenen met de iteraties P, A, D, I. De twee prototype methodieken heb ik door de </a:t>
            </a:r>
            <a:r>
              <a:rPr lang="nl-NL" baseline="0" dirty="0" err="1"/>
              <a:t>studentne</a:t>
            </a:r>
            <a:r>
              <a:rPr lang="nl-NL" baseline="0" dirty="0"/>
              <a:t> zelf in natuurlijke taal laten opschrijven (10-15 min).</a:t>
            </a:r>
            <a:endParaRPr lang="nl-NL" dirty="0"/>
          </a:p>
        </p:txBody>
      </p:sp>
      <p:sp>
        <p:nvSpPr>
          <p:cNvPr id="4" name="Tijdelijke aanduiding voor dianummer 3"/>
          <p:cNvSpPr>
            <a:spLocks noGrp="1"/>
          </p:cNvSpPr>
          <p:nvPr>
            <p:ph type="sldNum" sz="quarter" idx="10"/>
          </p:nvPr>
        </p:nvSpPr>
        <p:spPr/>
        <p:txBody>
          <a:bodyPr/>
          <a:lstStyle/>
          <a:p>
            <a:fld id="{9FB7AD03-9742-4A69-BFC0-5FDA7E9E25F4}" type="slidenum">
              <a:rPr lang="nl-NL" smtClean="0">
                <a:solidFill>
                  <a:prstClr val="black"/>
                </a:solidFill>
                <a:latin typeface="Calibri"/>
              </a:rPr>
              <a:pPr/>
              <a:t>16</a:t>
            </a:fld>
            <a:endParaRPr lang="nl-NL">
              <a:solidFill>
                <a:prstClr val="black"/>
              </a:solidFill>
              <a:latin typeface="Calibri"/>
            </a:endParaRPr>
          </a:p>
        </p:txBody>
      </p:sp>
    </p:spTree>
    <p:extLst>
      <p:ext uri="{BB962C8B-B14F-4D97-AF65-F5344CB8AC3E}">
        <p14:creationId xmlns:p14="http://schemas.microsoft.com/office/powerpoint/2010/main" val="55891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0" hasCustomPrompt="1"/>
          </p:nvPr>
        </p:nvSpPr>
        <p:spPr>
          <a:xfrm>
            <a:off x="0" y="863600"/>
            <a:ext cx="9144000" cy="5994400"/>
          </a:xfrm>
        </p:spPr>
        <p:txBody>
          <a:bodyPr anchor="t" anchorCtr="1"/>
          <a:lstStyle/>
          <a:p>
            <a:r>
              <a:rPr lang="nl-NL" dirty="0"/>
              <a:t>afbeelding toevoegen (optioneel)</a:t>
            </a:r>
          </a:p>
        </p:txBody>
      </p:sp>
      <p:sp>
        <p:nvSpPr>
          <p:cNvPr id="10" name="Rechthoek 9"/>
          <p:cNvSpPr/>
          <p:nvPr userDrawn="1"/>
        </p:nvSpPr>
        <p:spPr>
          <a:xfrm>
            <a:off x="2766703" y="2844800"/>
            <a:ext cx="6377297" cy="2032000"/>
          </a:xfrm>
          <a:prstGeom prst="rect">
            <a:avLst/>
          </a:prstGeom>
          <a:solidFill>
            <a:srgbClr val="9886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6" name="Title Placeholder 1"/>
          <p:cNvSpPr>
            <a:spLocks noGrp="1"/>
          </p:cNvSpPr>
          <p:nvPr>
            <p:ph type="title" hasCustomPrompt="1"/>
          </p:nvPr>
        </p:nvSpPr>
        <p:spPr>
          <a:xfrm>
            <a:off x="2766704" y="3420987"/>
            <a:ext cx="610266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a:t>titel in kleine letters</a:t>
            </a:r>
            <a:endParaRPr lang="en-US" dirty="0"/>
          </a:p>
        </p:txBody>
      </p:sp>
      <p:sp>
        <p:nvSpPr>
          <p:cNvPr id="17" name="Content Placeholder 2"/>
          <p:cNvSpPr>
            <a:spLocks noGrp="1"/>
          </p:cNvSpPr>
          <p:nvPr>
            <p:ph idx="16" hasCustomPrompt="1"/>
          </p:nvPr>
        </p:nvSpPr>
        <p:spPr>
          <a:xfrm>
            <a:off x="2766705" y="3984455"/>
            <a:ext cx="6102660" cy="393744"/>
          </a:xfrm>
        </p:spPr>
        <p:txBody>
          <a:bodyPr/>
          <a:lstStyle>
            <a:lvl1pPr marL="0" indent="0">
              <a:buFont typeface="Arial"/>
              <a:buNone/>
              <a:defRPr b="0" i="0">
                <a:solidFill>
                  <a:schemeClr val="bg1"/>
                </a:solidFill>
                <a:latin typeface="Helvetica Neue"/>
                <a:cs typeface="Helvetica Neue"/>
              </a:defRPr>
            </a:lvl1pPr>
          </a:lstStyle>
          <a:p>
            <a:r>
              <a:rPr lang="nl-NL" dirty="0"/>
              <a:t>titel in kleine letters</a:t>
            </a:r>
            <a:endParaRPr lang="en-US" dirty="0"/>
          </a:p>
        </p:txBody>
      </p:sp>
    </p:spTree>
    <p:extLst>
      <p:ext uri="{BB962C8B-B14F-4D97-AF65-F5344CB8AC3E}">
        <p14:creationId xmlns:p14="http://schemas.microsoft.com/office/powerpoint/2010/main" val="262621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2766703" y="1096887"/>
            <a:ext cx="6102660" cy="650375"/>
          </a:xfrm>
          <a:prstGeom prst="rect">
            <a:avLst/>
          </a:prstGeom>
        </p:spPr>
        <p:txBody>
          <a:bodyPr vert="horz" lIns="91440" tIns="45720" rIns="91440" bIns="45720" rtlCol="0" anchor="t">
            <a:noAutofit/>
          </a:bodyPr>
          <a:lstStyle>
            <a:lvl1pPr>
              <a:defRPr b="1" i="0">
                <a:latin typeface="Helvetica Neue"/>
                <a:cs typeface="Helvetica Neue"/>
              </a:defRPr>
            </a:lvl1pPr>
          </a:lstStyle>
          <a:p>
            <a:r>
              <a:rPr lang="nl-NL" dirty="0"/>
              <a:t>titel in kleine letters</a:t>
            </a:r>
            <a:endParaRPr lang="en-US" dirty="0"/>
          </a:p>
        </p:txBody>
      </p:sp>
      <p:sp>
        <p:nvSpPr>
          <p:cNvPr id="9" name="Content Placeholder 2"/>
          <p:cNvSpPr>
            <a:spLocks noGrp="1"/>
          </p:cNvSpPr>
          <p:nvPr>
            <p:ph idx="13" hasCustomPrompt="1"/>
          </p:nvPr>
        </p:nvSpPr>
        <p:spPr>
          <a:xfrm>
            <a:off x="2766703" y="2384425"/>
            <a:ext cx="6102660" cy="3952875"/>
          </a:xfrm>
        </p:spPr>
        <p:txBody>
          <a:bodyPr/>
          <a:lstStyle>
            <a:lvl1pPr marL="0" indent="0">
              <a:buFontTx/>
              <a:buNone/>
              <a:defRPr b="1" i="0" baseline="0">
                <a:latin typeface="Helvetica Neue"/>
                <a:cs typeface="Helvetica Neue"/>
              </a:defRPr>
            </a:lvl1pPr>
          </a:lstStyle>
          <a:p>
            <a:r>
              <a:rPr lang="nl-NL" dirty="0"/>
              <a:t>Gebruik deze gehele 2/3-kolom voor de belangrijke gegevens of afbeeldingen.</a:t>
            </a:r>
          </a:p>
          <a:p>
            <a:endParaRPr lang="nl-NL" dirty="0"/>
          </a:p>
          <a:p>
            <a:pPr marL="342900" indent="-342900">
              <a:buFont typeface="Arial"/>
              <a:buChar char="•"/>
            </a:pPr>
            <a:r>
              <a:rPr lang="nl-NL" dirty="0"/>
              <a:t>of </a:t>
            </a:r>
            <a:r>
              <a:rPr lang="nl-NL" dirty="0" err="1"/>
              <a:t>bullets</a:t>
            </a:r>
            <a:endParaRPr lang="nl-NL" dirty="0"/>
          </a:p>
          <a:p>
            <a:pPr marL="342900" indent="-342900">
              <a:buFont typeface="Arial"/>
              <a:buChar char="•"/>
            </a:pPr>
            <a:r>
              <a:rPr lang="nl-NL" dirty="0"/>
              <a:t>en nog meer </a:t>
            </a:r>
            <a:r>
              <a:rPr lang="nl-NL" dirty="0" err="1"/>
              <a:t>bullets</a:t>
            </a:r>
            <a:endParaRPr lang="nl-NL" dirty="0"/>
          </a:p>
          <a:p>
            <a:pPr marL="342900" indent="-342900">
              <a:buFont typeface="Arial"/>
              <a:buChar char="•"/>
            </a:pPr>
            <a:r>
              <a:rPr lang="nl-NL" dirty="0"/>
              <a:t>einde</a:t>
            </a:r>
          </a:p>
        </p:txBody>
      </p:sp>
      <p:sp>
        <p:nvSpPr>
          <p:cNvPr id="16" name="Content Placeholder 2"/>
          <p:cNvSpPr>
            <a:spLocks noGrp="1"/>
          </p:cNvSpPr>
          <p:nvPr>
            <p:ph idx="16" hasCustomPrompt="1"/>
          </p:nvPr>
        </p:nvSpPr>
        <p:spPr>
          <a:xfrm>
            <a:off x="2766704" y="1660355"/>
            <a:ext cx="6102660" cy="393744"/>
          </a:xfrm>
        </p:spPr>
        <p:txBody>
          <a:bodyPr/>
          <a:lstStyle>
            <a:lvl1pPr marL="0" indent="0">
              <a:buFont typeface="Arial"/>
              <a:buNone/>
              <a:defRPr b="0" i="0">
                <a:latin typeface="Helvetica Neue"/>
                <a:cs typeface="Helvetica Neue"/>
              </a:defRPr>
            </a:lvl1pPr>
          </a:lstStyle>
          <a:p>
            <a:r>
              <a:rPr lang="nl-NL" dirty="0"/>
              <a:t>titel in kleine letters</a:t>
            </a:r>
            <a:endParaRPr lang="en-US" dirty="0"/>
          </a:p>
        </p:txBody>
      </p:sp>
      <p:sp>
        <p:nvSpPr>
          <p:cNvPr id="8" name="Content Placeholder 2"/>
          <p:cNvSpPr>
            <a:spLocks noGrp="1"/>
          </p:cNvSpPr>
          <p:nvPr>
            <p:ph idx="17" hasCustomPrompt="1"/>
          </p:nvPr>
        </p:nvSpPr>
        <p:spPr>
          <a:xfrm>
            <a:off x="2766703" y="381569"/>
            <a:ext cx="6102659" cy="365125"/>
          </a:xfrm>
        </p:spPr>
        <p:txBody>
          <a:bodyPr>
            <a:normAutofit/>
          </a:bodyPr>
          <a:lstStyle>
            <a:lvl1pPr marL="0" indent="0" algn="r">
              <a:buFont typeface="Arial"/>
              <a:buNone/>
              <a:defRPr sz="1200" b="0" i="0">
                <a:solidFill>
                  <a:schemeClr val="bg1"/>
                </a:solidFill>
                <a:latin typeface="Helvetica Neue"/>
                <a:cs typeface="Helvetica Neue"/>
              </a:defRPr>
            </a:lvl1pPr>
          </a:lstStyle>
          <a:p>
            <a:fld id="{C39CD6CD-D22F-ED4D-A51C-BA6EDB5BCAE0}" type="slidenum">
              <a:rPr lang="en-US" smtClean="0"/>
              <a:t>‹nr.›</a:t>
            </a:fld>
            <a:r>
              <a:rPr lang="en-US" dirty="0"/>
              <a:t> van </a:t>
            </a:r>
          </a:p>
        </p:txBody>
      </p:sp>
      <p:sp>
        <p:nvSpPr>
          <p:cNvPr id="13" name="Content Placeholder 2"/>
          <p:cNvSpPr>
            <a:spLocks noGrp="1"/>
          </p:cNvSpPr>
          <p:nvPr>
            <p:ph idx="19" hasCustomPrompt="1"/>
          </p:nvPr>
        </p:nvSpPr>
        <p:spPr>
          <a:xfrm>
            <a:off x="145143" y="2384425"/>
            <a:ext cx="2458357" cy="3952875"/>
          </a:xfrm>
        </p:spPr>
        <p:txBody>
          <a:bodyPr>
            <a:normAutofit/>
          </a:bodyPr>
          <a:lstStyle>
            <a:lvl1pPr marL="0" indent="0">
              <a:buFont typeface="Arial"/>
              <a:buNone/>
              <a:defRPr sz="1400" b="0" i="0">
                <a:solidFill>
                  <a:schemeClr val="bg1">
                    <a:lumMod val="65000"/>
                  </a:schemeClr>
                </a:solidFill>
                <a:latin typeface="Helvetica Neue"/>
                <a:cs typeface="Helvetica Neue"/>
              </a:defRPr>
            </a:lvl1pPr>
          </a:lstStyle>
          <a:p>
            <a:r>
              <a:rPr lang="nl-NL" dirty="0"/>
              <a:t>Eventuele aantekeningen, verduidelijkingen of bronvermelding komen in deze 1/3-kolom.</a:t>
            </a:r>
          </a:p>
          <a:p>
            <a:endParaRPr lang="nl-NL" dirty="0"/>
          </a:p>
          <a:p>
            <a:r>
              <a:rPr lang="nl-NL" dirty="0"/>
              <a:t>hallo</a:t>
            </a:r>
          </a:p>
          <a:p>
            <a:endParaRPr lang="en-US" dirty="0"/>
          </a:p>
        </p:txBody>
      </p:sp>
    </p:spTree>
    <p:extLst>
      <p:ext uri="{BB962C8B-B14F-4D97-AF65-F5344CB8AC3E}">
        <p14:creationId xmlns:p14="http://schemas.microsoft.com/office/powerpoint/2010/main" val="226823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eldia">
    <p:spTree>
      <p:nvGrpSpPr>
        <p:cNvPr id="1" name=""/>
        <p:cNvGrpSpPr/>
        <p:nvPr/>
      </p:nvGrpSpPr>
      <p:grpSpPr>
        <a:xfrm>
          <a:off x="0" y="0"/>
          <a:ext cx="0" cy="0"/>
          <a:chOff x="0" y="0"/>
          <a:chExt cx="0" cy="0"/>
        </a:xfrm>
      </p:grpSpPr>
      <p:pic>
        <p:nvPicPr>
          <p:cNvPr id="4" name="Afbeelding 8" descr="titeldia MET FOTO SMAL NL.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Rechte verbindingslijn 10"/>
          <p:cNvCxnSpPr>
            <a:cxnSpLocks noChangeShapeType="1"/>
          </p:cNvCxnSpPr>
          <p:nvPr/>
        </p:nvCxnSpPr>
        <p:spPr bwMode="auto">
          <a:xfrm>
            <a:off x="0" y="836613"/>
            <a:ext cx="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 name="Rechthoek 11"/>
          <p:cNvSpPr>
            <a:spLocks noChangeArrowheads="1"/>
          </p:cNvSpPr>
          <p:nvPr userDrawn="1"/>
        </p:nvSpPr>
        <p:spPr bwMode="auto">
          <a:xfrm>
            <a:off x="6102350" y="279400"/>
            <a:ext cx="2474913" cy="35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b"/>
          <a:lstStyle>
            <a:lvl1pPr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742950" indent="-28575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2pPr>
            <a:lvl3pPr marL="11430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lgn="ctr">
              <a:spcBef>
                <a:spcPct val="25000"/>
              </a:spcBef>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25000"/>
              </a:spcBef>
              <a:spcAft>
                <a:spcPct val="0"/>
              </a:spcAft>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algn="l" eaLnBrk="1" hangingPunct="1">
              <a:lnSpc>
                <a:spcPct val="90000"/>
              </a:lnSpc>
              <a:spcBef>
                <a:spcPct val="0"/>
              </a:spcBef>
              <a:buFontTx/>
              <a:buNone/>
              <a:defRPr/>
            </a:pPr>
            <a:endParaRPr lang="nl-NL" sz="3600" b="1">
              <a:solidFill>
                <a:srgbClr val="000000"/>
              </a:solidFill>
              <a:ea typeface="+mn-ea"/>
            </a:endParaRPr>
          </a:p>
        </p:txBody>
      </p:sp>
      <p:pic>
        <p:nvPicPr>
          <p:cNvPr id="7" name="Afbeelding 12" descr="logoNLl-transparant.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048375" y="179388"/>
            <a:ext cx="2519363" cy="506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104" name="Rectangle 16"/>
          <p:cNvSpPr>
            <a:spLocks noGrp="1" noChangeArrowheads="1"/>
          </p:cNvSpPr>
          <p:nvPr>
            <p:ph type="ctrTitle" sz="quarter"/>
          </p:nvPr>
        </p:nvSpPr>
        <p:spPr>
          <a:xfrm>
            <a:off x="1440000" y="1620000"/>
            <a:ext cx="7058300" cy="504255"/>
          </a:xfrm>
        </p:spPr>
        <p:txBody>
          <a:bodyPr anchor="t"/>
          <a:lstStyle>
            <a:lvl1pPr algn="l">
              <a:lnSpc>
                <a:spcPct val="100000"/>
              </a:lnSpc>
              <a:defRPr sz="2300" b="1" baseline="0">
                <a:solidFill>
                  <a:srgbClr val="E11837"/>
                </a:solidFill>
                <a:latin typeface="Arial" pitchFamily="34" charset="0"/>
                <a:cs typeface="Arial" pitchFamily="34" charset="0"/>
              </a:defRPr>
            </a:lvl1pPr>
          </a:lstStyle>
          <a:p>
            <a:pPr lvl="0"/>
            <a:r>
              <a:rPr lang="nl-NL" noProof="0"/>
              <a:t>Klik om de stijl te bewerken</a:t>
            </a:r>
          </a:p>
        </p:txBody>
      </p:sp>
      <p:sp>
        <p:nvSpPr>
          <p:cNvPr id="15" name="Subtitle 2"/>
          <p:cNvSpPr>
            <a:spLocks noGrp="1"/>
          </p:cNvSpPr>
          <p:nvPr>
            <p:ph type="subTitle" idx="4294967295"/>
          </p:nvPr>
        </p:nvSpPr>
        <p:spPr>
          <a:xfrm>
            <a:off x="6147175" y="3780000"/>
            <a:ext cx="2340259" cy="459090"/>
          </a:xfrm>
        </p:spPr>
        <p:txBody>
          <a:bodyPr/>
          <a:lstStyle>
            <a:lvl1pPr algn="ctr">
              <a:buNone/>
              <a:defRPr sz="1400"/>
            </a:lvl1pPr>
          </a:lstStyle>
          <a:p>
            <a:r>
              <a:rPr lang="nl-NL"/>
              <a:t>Klik om de ondertitelstijl van het model te bewerken</a:t>
            </a:r>
          </a:p>
        </p:txBody>
      </p:sp>
      <p:sp>
        <p:nvSpPr>
          <p:cNvPr id="8" name="Rectangle 6"/>
          <p:cNvSpPr>
            <a:spLocks noGrp="1" noChangeArrowheads="1"/>
          </p:cNvSpPr>
          <p:nvPr>
            <p:ph type="ftr" sz="quarter" idx="10"/>
          </p:nvPr>
        </p:nvSpPr>
        <p:spPr>
          <a:xfrm>
            <a:off x="1422400" y="6376988"/>
            <a:ext cx="3279775" cy="215900"/>
          </a:xfrm>
          <a:prstGeom prst="rect">
            <a:avLst/>
          </a:prstGeom>
        </p:spPr>
        <p:txBody>
          <a:bodyPr anchor="b">
            <a:spAutoFit/>
          </a:bodyPr>
          <a:lstStyle>
            <a:lvl1pPr algn="l" fontAlgn="base">
              <a:spcBef>
                <a:spcPct val="25000"/>
              </a:spcBef>
              <a:spcAft>
                <a:spcPct val="0"/>
              </a:spcAft>
              <a:buFont typeface="Wingdings" panose="05000000000000000000" pitchFamily="2" charset="2"/>
              <a:buNone/>
              <a:defRPr sz="800">
                <a:latin typeface="Arial" pitchFamily="34" charset="0"/>
                <a:cs typeface="Arial" pitchFamily="34" charset="0"/>
              </a:defRPr>
            </a:lvl1pPr>
          </a:lstStyle>
          <a:p>
            <a:pPr>
              <a:defRPr/>
            </a:pPr>
            <a:endParaRPr lang="nl-NL"/>
          </a:p>
        </p:txBody>
      </p:sp>
    </p:spTree>
    <p:extLst>
      <p:ext uri="{BB962C8B-B14F-4D97-AF65-F5344CB8AC3E}">
        <p14:creationId xmlns:p14="http://schemas.microsoft.com/office/powerpoint/2010/main" val="18021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Titel en object">
    <p:bg>
      <p:bgPr>
        <a:solidFill>
          <a:srgbClr val="FFFFFF"/>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5364163"/>
            <a:ext cx="1427163"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422400" y="773113"/>
            <a:ext cx="7181850" cy="109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Afbeelding 11" descr="logoNLl-transparant.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6048375" y="179388"/>
            <a:ext cx="2519363" cy="506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440000" y="900000"/>
            <a:ext cx="7127190" cy="504701"/>
          </a:xfrm>
        </p:spPr>
        <p:txBody>
          <a:bodyPr/>
          <a:lstStyle>
            <a:lvl1pPr>
              <a:defRPr baseline="0">
                <a:solidFill>
                  <a:srgbClr val="E11837"/>
                </a:solidFill>
              </a:defRPr>
            </a:lvl1pPr>
          </a:lstStyle>
          <a:p>
            <a:r>
              <a:rPr lang="nl-NL"/>
              <a:t>Klik om de stijl te bewerken</a:t>
            </a:r>
          </a:p>
        </p:txBody>
      </p:sp>
      <p:sp>
        <p:nvSpPr>
          <p:cNvPr id="3" name="Tijdelijke aanduiding voor inhoud 2"/>
          <p:cNvSpPr>
            <a:spLocks noGrp="1"/>
          </p:cNvSpPr>
          <p:nvPr>
            <p:ph idx="1"/>
          </p:nvPr>
        </p:nvSpPr>
        <p:spPr>
          <a:xfrm>
            <a:off x="1440000" y="1620000"/>
            <a:ext cx="7110789" cy="3744215"/>
          </a:xfrm>
        </p:spPr>
        <p:txBody>
          <a:bodyPr/>
          <a:lstStyle>
            <a:lvl1pPr marL="355600" indent="-355600">
              <a:defRPr sz="2800">
                <a:latin typeface="Arial" pitchFamily="34" charset="0"/>
                <a:cs typeface="Arial" pitchFamily="34" charset="0"/>
              </a:defRPr>
            </a:lvl1pPr>
            <a:lvl2pPr marL="712788" indent="-357188">
              <a:defRPr sz="2400" b="0"/>
            </a:lvl2pPr>
            <a:lvl3pPr marL="985838" indent="-273050">
              <a:defRPr sz="2000" b="0"/>
            </a:lvl3pPr>
            <a:lvl4pPr marL="1341438" indent="-260350">
              <a:defRPr/>
            </a:lvl4pPr>
            <a:lvl5pPr marL="1614488" indent="-27305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voettekst 3"/>
          <p:cNvSpPr>
            <a:spLocks noGrp="1"/>
          </p:cNvSpPr>
          <p:nvPr>
            <p:ph type="ftr" sz="quarter" idx="10"/>
          </p:nvPr>
        </p:nvSpPr>
        <p:spPr>
          <a:xfrm>
            <a:off x="2001838" y="6359525"/>
            <a:ext cx="2895600" cy="338138"/>
          </a:xfrm>
          <a:prstGeom prst="rect">
            <a:avLst/>
          </a:prstGeom>
        </p:spPr>
        <p:txBody>
          <a:bodyPr/>
          <a:lstStyle>
            <a:lvl1pPr algn="l" fontAlgn="base">
              <a:spcBef>
                <a:spcPct val="25000"/>
              </a:spcBef>
              <a:spcAft>
                <a:spcPct val="0"/>
              </a:spcAft>
              <a:buFont typeface="Wingdings" panose="05000000000000000000" pitchFamily="2" charset="2"/>
              <a:buNone/>
              <a:defRPr sz="1000">
                <a:latin typeface="Arial" pitchFamily="34" charset="0"/>
                <a:cs typeface="Arial" pitchFamily="34" charset="0"/>
              </a:defRPr>
            </a:lvl1pPr>
          </a:lstStyle>
          <a:p>
            <a:pPr>
              <a:defRPr/>
            </a:pPr>
            <a:endParaRPr lang="nl-NL"/>
          </a:p>
        </p:txBody>
      </p:sp>
      <p:sp>
        <p:nvSpPr>
          <p:cNvPr id="8" name="Tijdelijke aanduiding voor dianummer 4"/>
          <p:cNvSpPr>
            <a:spLocks noGrp="1"/>
          </p:cNvSpPr>
          <p:nvPr>
            <p:ph type="sldNum" sz="quarter" idx="11"/>
          </p:nvPr>
        </p:nvSpPr>
        <p:spPr>
          <a:xfrm>
            <a:off x="1441450" y="6359525"/>
            <a:ext cx="458788" cy="338138"/>
          </a:xfrm>
          <a:prstGeom prst="rect">
            <a:avLst/>
          </a:prstGeom>
        </p:spPr>
        <p:txBody>
          <a:bodyPr/>
          <a:lstStyle>
            <a:lvl1pPr>
              <a:spcBef>
                <a:spcPct val="25000"/>
              </a:spcBef>
              <a:buFont typeface="Wingdings" charset="0"/>
              <a:buNone/>
              <a:defRPr smtClean="0"/>
            </a:lvl1pPr>
          </a:lstStyle>
          <a:p>
            <a:pPr>
              <a:defRPr/>
            </a:pPr>
            <a:fld id="{42A90D9E-9510-0E46-ADEA-A4DD8EC8D5E3}" type="slidenum">
              <a:rPr lang="nl-NL"/>
              <a:pPr>
                <a:defRPr/>
              </a:pPr>
              <a:t>‹nr.›</a:t>
            </a:fld>
            <a:endParaRPr lang="nl-NL"/>
          </a:p>
        </p:txBody>
      </p:sp>
    </p:spTree>
    <p:extLst>
      <p:ext uri="{BB962C8B-B14F-4D97-AF65-F5344CB8AC3E}">
        <p14:creationId xmlns:p14="http://schemas.microsoft.com/office/powerpoint/2010/main" val="317846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1454700" y="900000"/>
            <a:ext cx="7122745" cy="643932"/>
          </a:xfrm>
        </p:spPr>
        <p:txBody>
          <a:bodyPr/>
          <a:lstStyle>
            <a:lvl1pPr>
              <a:defRPr sz="2800"/>
            </a:lvl1pPr>
          </a:lstStyle>
          <a:p>
            <a:r>
              <a:rPr lang="nl-NL"/>
              <a:t>Klik om de stijl te bewerken</a:t>
            </a:r>
          </a:p>
        </p:txBody>
      </p:sp>
      <p:sp>
        <p:nvSpPr>
          <p:cNvPr id="3" name="Tijdelijke aanduiding voor tekst 2"/>
          <p:cNvSpPr>
            <a:spLocks noGrp="1"/>
          </p:cNvSpPr>
          <p:nvPr>
            <p:ph type="body" idx="1"/>
          </p:nvPr>
        </p:nvSpPr>
        <p:spPr>
          <a:xfrm>
            <a:off x="1454700" y="1577779"/>
            <a:ext cx="3432336" cy="501071"/>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1454700" y="2160000"/>
            <a:ext cx="3420000" cy="3157146"/>
          </a:xfrm>
        </p:spPr>
        <p:txBody>
          <a:bodyPr/>
          <a:lstStyle>
            <a:lvl1pPr marL="177800" indent="-177800">
              <a:defRPr sz="1600" b="0"/>
            </a:lvl1pPr>
            <a:lvl2pPr marL="355600" indent="-177800">
              <a:defRPr sz="1400" b="0"/>
            </a:lvl2pPr>
            <a:lvl3pPr marL="534988" indent="-179388">
              <a:defRPr sz="1200" b="0"/>
            </a:lvl3pPr>
            <a:lvl4pPr marL="712788" indent="-177800">
              <a:defRPr sz="1000" b="0"/>
            </a:lvl4pPr>
            <a:lvl5pPr marL="903288" indent="-190500">
              <a:defRPr sz="800" b="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5153892" y="1580118"/>
            <a:ext cx="3423554" cy="498732"/>
          </a:xfrm>
        </p:spPr>
        <p:txBody>
          <a:bodyPr anchor="b"/>
          <a:lstStyle>
            <a:lvl1pPr marL="0" indent="0">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5153891" y="2160000"/>
            <a:ext cx="3420000" cy="3157146"/>
          </a:xfrm>
        </p:spPr>
        <p:txBody>
          <a:bodyPr/>
          <a:lstStyle>
            <a:lvl1pPr marL="177800" indent="-177800">
              <a:defRPr sz="1600" b="0"/>
            </a:lvl1pPr>
            <a:lvl2pPr marL="355600" indent="-177800">
              <a:defRPr sz="1400" b="0"/>
            </a:lvl2pPr>
            <a:lvl3pPr marL="534988" indent="-179388">
              <a:defRPr sz="1200" b="0"/>
            </a:lvl3pPr>
            <a:lvl4pPr marL="712788" indent="-177800">
              <a:defRPr sz="1000" b="0"/>
            </a:lvl4pPr>
            <a:lvl5pPr marL="903288" indent="-190500">
              <a:defRPr sz="800" b="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voettekst 6"/>
          <p:cNvSpPr>
            <a:spLocks noGrp="1"/>
          </p:cNvSpPr>
          <p:nvPr>
            <p:ph type="ftr" sz="quarter" idx="10"/>
          </p:nvPr>
        </p:nvSpPr>
        <p:spPr>
          <a:xfrm>
            <a:off x="1935163" y="6381750"/>
            <a:ext cx="3492500" cy="339725"/>
          </a:xfrm>
          <a:prstGeom prst="rect">
            <a:avLst/>
          </a:prstGeom>
        </p:spPr>
        <p:txBody>
          <a:bodyPr/>
          <a:lstStyle>
            <a:lvl1pPr fontAlgn="base">
              <a:spcBef>
                <a:spcPct val="25000"/>
              </a:spcBef>
              <a:spcAft>
                <a:spcPct val="0"/>
              </a:spcAft>
              <a:buFont typeface="Wingdings" panose="05000000000000000000" pitchFamily="2" charset="2"/>
              <a:buNone/>
              <a:defRPr sz="1400">
                <a:latin typeface="+mn-lt"/>
              </a:defRPr>
            </a:lvl1pPr>
          </a:lstStyle>
          <a:p>
            <a:pPr>
              <a:defRPr/>
            </a:pPr>
            <a:endParaRPr lang="nl-NL"/>
          </a:p>
        </p:txBody>
      </p:sp>
      <p:sp>
        <p:nvSpPr>
          <p:cNvPr id="9" name="Tijdelijke aanduiding voor dianummer 7"/>
          <p:cNvSpPr>
            <a:spLocks noGrp="1"/>
          </p:cNvSpPr>
          <p:nvPr>
            <p:ph type="sldNum" sz="quarter" idx="11"/>
          </p:nvPr>
        </p:nvSpPr>
        <p:spPr>
          <a:xfrm>
            <a:off x="1404938" y="6381750"/>
            <a:ext cx="557212" cy="339725"/>
          </a:xfrm>
          <a:prstGeom prst="rect">
            <a:avLst/>
          </a:prstGeom>
        </p:spPr>
        <p:txBody>
          <a:bodyPr/>
          <a:lstStyle>
            <a:lvl1pPr>
              <a:spcBef>
                <a:spcPct val="25000"/>
              </a:spcBef>
              <a:buFont typeface="Wingdings" charset="0"/>
              <a:buNone/>
              <a:defRPr smtClean="0"/>
            </a:lvl1pPr>
          </a:lstStyle>
          <a:p>
            <a:pPr>
              <a:defRPr/>
            </a:pPr>
            <a:fld id="{A0C72C1C-28C5-B34A-9CE2-EB297BDA35B0}" type="slidenum">
              <a:rPr lang="nl-NL"/>
              <a:pPr>
                <a:defRPr/>
              </a:pPr>
              <a:t>‹nr.›</a:t>
            </a:fld>
            <a:endParaRPr lang="nl-NL"/>
          </a:p>
        </p:txBody>
      </p:sp>
    </p:spTree>
    <p:extLst>
      <p:ext uri="{BB962C8B-B14F-4D97-AF65-F5344CB8AC3E}">
        <p14:creationId xmlns:p14="http://schemas.microsoft.com/office/powerpoint/2010/main" val="4061721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748813" y="1143000"/>
            <a:ext cx="7411915" cy="1143000"/>
          </a:xfrm>
        </p:spPr>
        <p:txBody>
          <a:bodyPr/>
          <a:lstStyle/>
          <a:p>
            <a:r>
              <a:rPr lang="nl-NL"/>
              <a:t>Klik om de stijl te bewerken</a:t>
            </a:r>
            <a:endParaRPr lang="en-US"/>
          </a:p>
        </p:txBody>
      </p:sp>
      <p:sp>
        <p:nvSpPr>
          <p:cNvPr id="3" name="Tijdelijke aanduiding voor tekst 2"/>
          <p:cNvSpPr>
            <a:spLocks noGrp="1"/>
          </p:cNvSpPr>
          <p:nvPr>
            <p:ph type="body" sz="half" idx="1"/>
          </p:nvPr>
        </p:nvSpPr>
        <p:spPr>
          <a:xfrm>
            <a:off x="748812" y="2273300"/>
            <a:ext cx="3635619"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525108" y="2273300"/>
            <a:ext cx="363562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nl-NL"/>
          </a:p>
        </p:txBody>
      </p:sp>
      <p:sp>
        <p:nvSpPr>
          <p:cNvPr id="6" name="Tijdelijke aanduiding voor dianummer 5"/>
          <p:cNvSpPr>
            <a:spLocks noGrp="1"/>
          </p:cNvSpPr>
          <p:nvPr>
            <p:ph type="sldNum" sz="quarter" idx="11"/>
          </p:nvPr>
        </p:nvSpPr>
        <p:spPr>
          <a:xfrm>
            <a:off x="6553200" y="6248400"/>
            <a:ext cx="1905000" cy="457200"/>
          </a:xfrm>
          <a:prstGeom prst="rect">
            <a:avLst/>
          </a:prstGeom>
        </p:spPr>
        <p:txBody>
          <a:bodyPr/>
          <a:lstStyle>
            <a:lvl1pPr>
              <a:defRPr/>
            </a:lvl1pPr>
          </a:lstStyle>
          <a:p>
            <a:fld id="{B9A5A536-992E-4B07-AF26-7363209B47A3}" type="slidenum">
              <a:rPr lang="en-US" altLang="en-US"/>
              <a:pPr/>
              <a:t>‹nr.›</a:t>
            </a:fld>
            <a:endParaRPr lang="en-US" altLang="en-US"/>
          </a:p>
        </p:txBody>
      </p:sp>
    </p:spTree>
    <p:extLst>
      <p:ext uri="{BB962C8B-B14F-4D97-AF65-F5344CB8AC3E}">
        <p14:creationId xmlns:p14="http://schemas.microsoft.com/office/powerpoint/2010/main" val="210468087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1_Slide">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r>
              <a:t>Titeltekst</a:t>
            </a:r>
          </a:p>
        </p:txBody>
      </p:sp>
      <p:sp>
        <p:nvSpPr>
          <p:cNvPr id="29" name="Shape 29"/>
          <p:cNvSpPr>
            <a:spLocks noGrp="1"/>
          </p:cNvSpPr>
          <p:nvPr>
            <p:ph type="body" idx="1"/>
          </p:nvPr>
        </p:nvSpPr>
        <p:spPr>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0" name="Shape 30"/>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840772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0801" y="1096887"/>
            <a:ext cx="6087613" cy="692991"/>
          </a:xfrm>
          <a:prstGeom prst="rect">
            <a:avLst/>
          </a:prstGeom>
        </p:spPr>
        <p:txBody>
          <a:bodyPr vert="horz" lIns="91440" tIns="45720" rIns="91440" bIns="45720" rtlCol="0" anchor="t">
            <a:noAutofit/>
          </a:bodyPr>
          <a:lstStyle/>
          <a:p>
            <a:r>
              <a:rPr lang="nl-NL" dirty="0"/>
              <a:t>titels in kleine letters!</a:t>
            </a:r>
            <a:endParaRPr lang="en-US" dirty="0"/>
          </a:p>
        </p:txBody>
      </p:sp>
      <p:sp>
        <p:nvSpPr>
          <p:cNvPr id="3" name="Text Placeholder 2"/>
          <p:cNvSpPr>
            <a:spLocks noGrp="1"/>
          </p:cNvSpPr>
          <p:nvPr>
            <p:ph type="body" idx="1"/>
          </p:nvPr>
        </p:nvSpPr>
        <p:spPr>
          <a:xfrm>
            <a:off x="2800800" y="2384425"/>
            <a:ext cx="6068562" cy="3741739"/>
          </a:xfrm>
          <a:prstGeom prst="rect">
            <a:avLst/>
          </a:prstGeom>
        </p:spPr>
        <p:txBody>
          <a:bodyPr vert="horz" lIns="91440" tIns="45720" rIns="91440" bIns="45720" rtlCol="0">
            <a:norm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pic>
        <p:nvPicPr>
          <p:cNvPr id="18" name="Afbeelding 17" descr="logooo.pdf"/>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4963" y="473870"/>
            <a:ext cx="1877156" cy="324326"/>
          </a:xfrm>
          <a:prstGeom prst="rect">
            <a:avLst/>
          </a:prstGeom>
        </p:spPr>
      </p:pic>
      <p:pic>
        <p:nvPicPr>
          <p:cNvPr id="20" name="Afbeelding 19" descr="logo_han.pdf"/>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215671" y="6416822"/>
            <a:ext cx="653691" cy="161997"/>
          </a:xfrm>
          <a:prstGeom prst="rect">
            <a:avLst/>
          </a:prstGeom>
        </p:spPr>
      </p:pic>
      <p:pic>
        <p:nvPicPr>
          <p:cNvPr id="4" name="Afbeelding 3" descr="balkjekarton.pdf"/>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870857"/>
          </a:xfrm>
          <a:prstGeom prst="rect">
            <a:avLst/>
          </a:prstGeom>
        </p:spPr>
      </p:pic>
    </p:spTree>
    <p:extLst>
      <p:ext uri="{BB962C8B-B14F-4D97-AF65-F5344CB8AC3E}">
        <p14:creationId xmlns:p14="http://schemas.microsoft.com/office/powerpoint/2010/main" val="8061371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lvl1pPr algn="l" defTabSz="457200" rtl="0" eaLnBrk="1" latinLnBrk="0" hangingPunct="1">
        <a:spcBef>
          <a:spcPct val="0"/>
        </a:spcBef>
        <a:buNone/>
        <a:defRPr sz="3600" b="1" i="0" kern="1200">
          <a:solidFill>
            <a:schemeClr val="tx1"/>
          </a:solidFill>
          <a:latin typeface="Helvetica Neue"/>
          <a:ea typeface="+mj-ea"/>
          <a:cs typeface="Helvetica Neue"/>
        </a:defRPr>
      </a:lvl1pPr>
    </p:titleStyle>
    <p:bodyStyle>
      <a:lvl1pPr marL="0" indent="0" algn="l" defTabSz="457200" rtl="0" eaLnBrk="1" latinLnBrk="0" hangingPunct="1">
        <a:spcBef>
          <a:spcPct val="20000"/>
        </a:spcBef>
        <a:buFont typeface="Arial"/>
        <a:buNone/>
        <a:defRPr sz="2000" b="1" i="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000" b="0" i="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1200" b="1" i="1"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nature.desktopnexus.com/wallpaper/1434549/" TargetMode="External"/><Relationship Id="rId2" Type="http://schemas.openxmlformats.org/officeDocument/2006/relationships/hyperlink" Target="http://khongthe.com/wallpapers/nature/beautiful-waterfall-244532.jpg"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afbeelding 9"/>
          <p:cNvSpPr>
            <a:spLocks noGrp="1"/>
          </p:cNvSpPr>
          <p:nvPr>
            <p:ph type="pic" sz="quarter" idx="10"/>
          </p:nvPr>
        </p:nvSpPr>
        <p:spPr/>
      </p:sp>
      <p:sp>
        <p:nvSpPr>
          <p:cNvPr id="7" name="Titel 6"/>
          <p:cNvSpPr>
            <a:spLocks noGrp="1"/>
          </p:cNvSpPr>
          <p:nvPr>
            <p:ph type="title"/>
          </p:nvPr>
        </p:nvSpPr>
        <p:spPr>
          <a:xfrm>
            <a:off x="2766705" y="2859513"/>
            <a:ext cx="6102660" cy="650375"/>
          </a:xfrm>
        </p:spPr>
        <p:txBody>
          <a:bodyPr/>
          <a:lstStyle/>
          <a:p>
            <a:r>
              <a:rPr lang="nl-NL" dirty="0"/>
              <a:t>System Analysis &amp; Quality</a:t>
            </a:r>
            <a:br>
              <a:rPr lang="nl-NL" dirty="0"/>
            </a:br>
            <a:r>
              <a:rPr lang="nl-NL" dirty="0"/>
              <a:t>week 1 les 3</a:t>
            </a:r>
          </a:p>
        </p:txBody>
      </p:sp>
      <p:sp>
        <p:nvSpPr>
          <p:cNvPr id="2" name="Tekstvak 1"/>
          <p:cNvSpPr txBox="1"/>
          <p:nvPr/>
        </p:nvSpPr>
        <p:spPr>
          <a:xfrm>
            <a:off x="1115616" y="6246604"/>
            <a:ext cx="50353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dirty="0">
                <a:ln>
                  <a:noFill/>
                </a:ln>
                <a:solidFill>
                  <a:prstClr val="black"/>
                </a:solidFill>
                <a:effectLst/>
                <a:uLnTx/>
                <a:uFillTx/>
                <a:latin typeface="Arial"/>
              </a:rPr>
              <a:t>© HAN, behalve daar waar anders aangegeven</a:t>
            </a:r>
          </a:p>
        </p:txBody>
      </p:sp>
      <p:pic>
        <p:nvPicPr>
          <p:cNvPr id="6" name="Afbeelding 5"/>
          <p:cNvPicPr/>
          <p:nvPr/>
        </p:nvPicPr>
        <p:blipFill>
          <a:blip r:embed="rId3">
            <a:extLst>
              <a:ext uri="{28A0092B-C50C-407E-A947-70E740481C1C}">
                <a14:useLocalDpi xmlns:a14="http://schemas.microsoft.com/office/drawing/2010/main" val="0"/>
              </a:ext>
            </a:extLst>
          </a:blip>
          <a:stretch>
            <a:fillRect/>
          </a:stretch>
        </p:blipFill>
        <p:spPr>
          <a:xfrm>
            <a:off x="515089" y="4138273"/>
            <a:ext cx="1633591" cy="1500917"/>
          </a:xfrm>
          <a:prstGeom prst="rect">
            <a:avLst/>
          </a:prstGeom>
          <a:solidFill>
            <a:srgbClr val="FFC000"/>
          </a:solidFill>
        </p:spPr>
      </p:pic>
      <p:sp>
        <p:nvSpPr>
          <p:cNvPr id="11" name="Tijdelijke aanduiding voor inhoud 10"/>
          <p:cNvSpPr>
            <a:spLocks noGrp="1"/>
          </p:cNvSpPr>
          <p:nvPr>
            <p:ph idx="16"/>
          </p:nvPr>
        </p:nvSpPr>
        <p:spPr/>
        <p:txBody>
          <a:bodyPr>
            <a:normAutofit lnSpcReduction="10000"/>
          </a:bodyPr>
          <a:lstStyle/>
          <a:p>
            <a:r>
              <a:rPr lang="nl-NL" dirty="0"/>
              <a:t>SAQ I-Propedeuse</a:t>
            </a:r>
            <a:endParaRPr lang="en-GB" dirty="0"/>
          </a:p>
        </p:txBody>
      </p:sp>
    </p:spTree>
    <p:extLst>
      <p:ext uri="{BB962C8B-B14F-4D97-AF65-F5344CB8AC3E}">
        <p14:creationId xmlns:p14="http://schemas.microsoft.com/office/powerpoint/2010/main" val="174051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Software-ontwikkelproces….</a:t>
            </a:r>
          </a:p>
        </p:txBody>
      </p:sp>
      <p:sp>
        <p:nvSpPr>
          <p:cNvPr id="3" name="Tijdelijke aanduiding voor inhoud 2"/>
          <p:cNvSpPr>
            <a:spLocks noGrp="1"/>
          </p:cNvSpPr>
          <p:nvPr>
            <p:ph idx="13"/>
          </p:nvPr>
        </p:nvSpPr>
        <p:spPr/>
        <p:txBody>
          <a:bodyPr/>
          <a:lstStyle/>
          <a:p>
            <a:pPr marL="0" indent="0">
              <a:buNone/>
            </a:pPr>
            <a:r>
              <a:rPr lang="nl-NL" dirty="0"/>
              <a:t>Gaat over het indelen van het werk.</a:t>
            </a:r>
          </a:p>
          <a:p>
            <a:pPr marL="0" indent="0">
              <a:buNone/>
            </a:pPr>
            <a:r>
              <a:rPr lang="nl-NL" dirty="0"/>
              <a:t>Hoe plannen we de SDLC stappen?</a:t>
            </a:r>
          </a:p>
          <a:p>
            <a:pPr marL="0" indent="0">
              <a:buNone/>
            </a:pPr>
            <a:r>
              <a:rPr lang="nl-NL" dirty="0"/>
              <a:t>	</a:t>
            </a:r>
          </a:p>
          <a:p>
            <a:r>
              <a:rPr lang="nl-NL" dirty="0"/>
              <a:t>Waterval</a:t>
            </a:r>
            <a:br>
              <a:rPr lang="nl-NL" dirty="0"/>
            </a:br>
            <a:endParaRPr lang="nl-NL" dirty="0"/>
          </a:p>
          <a:p>
            <a:r>
              <a:rPr lang="nl-NL" dirty="0"/>
              <a:t>Iteratief</a:t>
            </a:r>
          </a:p>
          <a:p>
            <a:r>
              <a:rPr lang="nl-NL" dirty="0" err="1"/>
              <a:t>Incrementen</a:t>
            </a:r>
            <a:endParaRPr lang="nl-NL" dirty="0"/>
          </a:p>
          <a:p>
            <a:pPr marL="0" indent="0">
              <a:buNone/>
            </a:pPr>
            <a:endParaRPr lang="nl-NL" dirty="0"/>
          </a:p>
          <a:p>
            <a:pPr marL="0" indent="0">
              <a:buNone/>
            </a:pPr>
            <a:endParaRPr lang="nl-NL" sz="1050" dirty="0"/>
          </a:p>
          <a:p>
            <a:pPr marL="0" indent="0">
              <a:buNone/>
            </a:pPr>
            <a:endParaRPr lang="nl-NL" sz="1050" dirty="0"/>
          </a:p>
          <a:p>
            <a:pPr marL="0" indent="0">
              <a:buNone/>
            </a:pPr>
            <a:r>
              <a:rPr lang="nl-NL" sz="1050" dirty="0"/>
              <a:t>Plaatjes: </a:t>
            </a:r>
            <a:r>
              <a:rPr lang="nl-NL" sz="1050" dirty="0">
                <a:hlinkClick r:id="rId2"/>
              </a:rPr>
              <a:t>http://khongthe.com/wallpapers/nature/beautiful-waterfall-244532.jpg</a:t>
            </a:r>
            <a:r>
              <a:rPr lang="nl-NL" sz="1050" dirty="0"/>
              <a:t> (geraadpleegd 28-01-2015)</a:t>
            </a:r>
          </a:p>
          <a:p>
            <a:pPr marL="0" indent="0">
              <a:buNone/>
            </a:pPr>
            <a:r>
              <a:rPr lang="nl-NL" sz="1050" dirty="0">
                <a:hlinkClick r:id="rId3"/>
              </a:rPr>
              <a:t>http://nature.desktopnexus.com/wallpaper/1434549/</a:t>
            </a:r>
            <a:r>
              <a:rPr lang="nl-NL" sz="1050" dirty="0"/>
              <a:t> (geraadpleegd 28-01-2015)</a:t>
            </a:r>
          </a:p>
          <a:p>
            <a:pPr marL="0" indent="0">
              <a:buNone/>
            </a:pPr>
            <a:endParaRPr lang="nl-NL" sz="1200" dirty="0"/>
          </a:p>
          <a:p>
            <a:pPr marL="0" indent="0">
              <a:buNone/>
            </a:pPr>
            <a:endParaRPr lang="nl-NL" dirty="0"/>
          </a:p>
        </p:txBody>
      </p:sp>
      <p:sp>
        <p:nvSpPr>
          <p:cNvPr id="6" name="Tijdelijke aanduiding voor inhoud 5"/>
          <p:cNvSpPr>
            <a:spLocks noGrp="1"/>
          </p:cNvSpPr>
          <p:nvPr>
            <p:ph idx="16"/>
          </p:nvPr>
        </p:nvSpPr>
        <p:spPr/>
        <p:txBody>
          <a:bodyPr>
            <a:normAutofit lnSpcReduction="10000"/>
          </a:bodyPr>
          <a:lstStyle/>
          <a:p>
            <a:endParaRPr lang="en-GB"/>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dirty="0"/>
              <a:t>Theorie wordt getoetst in de MC-toets op basis van de dia’s én het boek…..</a:t>
            </a:r>
            <a:endParaRPr lang="en-GB" dirty="0"/>
          </a:p>
        </p:txBody>
      </p:sp>
      <p:pic>
        <p:nvPicPr>
          <p:cNvPr id="5" name="Afbeelding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508104" y="4124110"/>
            <a:ext cx="2664296" cy="1498666"/>
          </a:xfrm>
          <a:prstGeom prst="rect">
            <a:avLst/>
          </a:prstGeom>
        </p:spPr>
      </p:pic>
      <p:pic>
        <p:nvPicPr>
          <p:cNvPr id="4" name="Afbeelding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72344" y="2530933"/>
            <a:ext cx="2376550" cy="1336809"/>
          </a:xfrm>
          <a:prstGeom prst="rect">
            <a:avLst/>
          </a:prstGeom>
        </p:spPr>
      </p:pic>
    </p:spTree>
    <p:extLst>
      <p:ext uri="{BB962C8B-B14F-4D97-AF65-F5344CB8AC3E}">
        <p14:creationId xmlns:p14="http://schemas.microsoft.com/office/powerpoint/2010/main" val="175474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4573" y="3638715"/>
            <a:ext cx="4028371" cy="228334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a:t>Waterval </a:t>
            </a:r>
            <a:r>
              <a:rPr lang="nl-NL" sz="2000" dirty="0"/>
              <a:t>(oorspronkelijk model </a:t>
            </a:r>
            <a:r>
              <a:rPr lang="nl-NL" sz="2000" dirty="0" err="1"/>
              <a:t>Royce</a:t>
            </a:r>
            <a:r>
              <a:rPr lang="nl-NL" sz="2000" dirty="0"/>
              <a:t>)</a:t>
            </a:r>
          </a:p>
        </p:txBody>
      </p:sp>
      <p:sp>
        <p:nvSpPr>
          <p:cNvPr id="8" name="Tijdelijke aanduiding voor inhoud 7"/>
          <p:cNvSpPr>
            <a:spLocks noGrp="1"/>
          </p:cNvSpPr>
          <p:nvPr>
            <p:ph idx="16"/>
          </p:nvPr>
        </p:nvSpPr>
        <p:spPr/>
        <p:txBody>
          <a:bodyPr>
            <a:normAutofit lnSpcReduction="10000"/>
          </a:bodyPr>
          <a:lstStyle/>
          <a:p>
            <a:endParaRPr lang="en-GB"/>
          </a:p>
        </p:txBody>
      </p:sp>
      <p:sp>
        <p:nvSpPr>
          <p:cNvPr id="14" name="Tijdelijke aanduiding voor inhoud 13"/>
          <p:cNvSpPr>
            <a:spLocks noGrp="1"/>
          </p:cNvSpPr>
          <p:nvPr>
            <p:ph idx="17"/>
          </p:nvPr>
        </p:nvSpPr>
        <p:spPr/>
        <p:txBody>
          <a:bodyPr/>
          <a:lstStyle/>
          <a:p>
            <a:endParaRPr lang="en-GB"/>
          </a:p>
        </p:txBody>
      </p:sp>
      <p:sp>
        <p:nvSpPr>
          <p:cNvPr id="21" name="Tijdelijke aanduiding voor inhoud 20"/>
          <p:cNvSpPr>
            <a:spLocks noGrp="1"/>
          </p:cNvSpPr>
          <p:nvPr>
            <p:ph idx="19"/>
          </p:nvPr>
        </p:nvSpPr>
        <p:spPr/>
        <p:txBody>
          <a:bodyPr/>
          <a:lstStyle/>
          <a:p>
            <a:endParaRPr lang="en-GB"/>
          </a:p>
        </p:txBody>
      </p:sp>
      <p:sp>
        <p:nvSpPr>
          <p:cNvPr id="5" name="Tekstvak 4"/>
          <p:cNvSpPr txBox="1"/>
          <p:nvPr/>
        </p:nvSpPr>
        <p:spPr>
          <a:xfrm>
            <a:off x="778052" y="2917393"/>
            <a:ext cx="1069524" cy="369332"/>
          </a:xfrm>
          <a:prstGeom prst="rect">
            <a:avLst/>
          </a:prstGeom>
          <a:noFill/>
        </p:spPr>
        <p:txBody>
          <a:bodyPr wrap="none" rtlCol="0">
            <a:spAutoFit/>
          </a:bodyPr>
          <a:lstStyle/>
          <a:p>
            <a:pPr defTabSz="914400"/>
            <a:r>
              <a:rPr lang="nl-NL" b="1" dirty="0">
                <a:solidFill>
                  <a:prstClr val="black"/>
                </a:solidFill>
                <a:latin typeface="Arial"/>
              </a:rPr>
              <a:t>Analyse</a:t>
            </a:r>
          </a:p>
        </p:txBody>
      </p:sp>
      <p:sp>
        <p:nvSpPr>
          <p:cNvPr id="6" name="Tekstvak 5"/>
          <p:cNvSpPr txBox="1"/>
          <p:nvPr/>
        </p:nvSpPr>
        <p:spPr>
          <a:xfrm>
            <a:off x="1839798" y="3322769"/>
            <a:ext cx="1697901" cy="369332"/>
          </a:xfrm>
          <a:prstGeom prst="rect">
            <a:avLst/>
          </a:prstGeom>
          <a:noFill/>
        </p:spPr>
        <p:txBody>
          <a:bodyPr wrap="none" rtlCol="0">
            <a:spAutoFit/>
          </a:bodyPr>
          <a:lstStyle/>
          <a:p>
            <a:pPr defTabSz="914400"/>
            <a:r>
              <a:rPr lang="nl-NL" b="1" dirty="0">
                <a:solidFill>
                  <a:prstClr val="black"/>
                </a:solidFill>
                <a:latin typeface="Arial"/>
              </a:rPr>
              <a:t>Basisontwerp</a:t>
            </a:r>
          </a:p>
        </p:txBody>
      </p:sp>
      <p:sp>
        <p:nvSpPr>
          <p:cNvPr id="7" name="Tekstvak 6"/>
          <p:cNvSpPr txBox="1"/>
          <p:nvPr/>
        </p:nvSpPr>
        <p:spPr>
          <a:xfrm>
            <a:off x="4131409" y="4411055"/>
            <a:ext cx="813043" cy="369332"/>
          </a:xfrm>
          <a:prstGeom prst="rect">
            <a:avLst/>
          </a:prstGeom>
          <a:noFill/>
        </p:spPr>
        <p:txBody>
          <a:bodyPr wrap="none" rtlCol="0">
            <a:spAutoFit/>
          </a:bodyPr>
          <a:lstStyle/>
          <a:p>
            <a:pPr defTabSz="914400"/>
            <a:r>
              <a:rPr lang="nl-NL" b="1" dirty="0">
                <a:solidFill>
                  <a:prstClr val="black"/>
                </a:solidFill>
                <a:latin typeface="Arial"/>
              </a:rPr>
              <a:t>Bouw</a:t>
            </a:r>
          </a:p>
        </p:txBody>
      </p:sp>
      <p:sp>
        <p:nvSpPr>
          <p:cNvPr id="9" name="Tekstvak 8"/>
          <p:cNvSpPr txBox="1"/>
          <p:nvPr/>
        </p:nvSpPr>
        <p:spPr>
          <a:xfrm>
            <a:off x="4845617" y="4737812"/>
            <a:ext cx="911340" cy="369332"/>
          </a:xfrm>
          <a:prstGeom prst="rect">
            <a:avLst/>
          </a:prstGeom>
          <a:noFill/>
        </p:spPr>
        <p:txBody>
          <a:bodyPr wrap="none" rtlCol="0">
            <a:spAutoFit/>
          </a:bodyPr>
          <a:lstStyle/>
          <a:p>
            <a:pPr defTabSz="914400"/>
            <a:r>
              <a:rPr lang="nl-NL" b="1" dirty="0">
                <a:solidFill>
                  <a:prstClr val="black"/>
                </a:solidFill>
                <a:latin typeface="Arial"/>
              </a:rPr>
              <a:t>Testen</a:t>
            </a:r>
          </a:p>
        </p:txBody>
      </p:sp>
      <p:sp>
        <p:nvSpPr>
          <p:cNvPr id="10" name="Tekstvak 9"/>
          <p:cNvSpPr txBox="1"/>
          <p:nvPr/>
        </p:nvSpPr>
        <p:spPr>
          <a:xfrm>
            <a:off x="5449946" y="5089802"/>
            <a:ext cx="1223412" cy="369332"/>
          </a:xfrm>
          <a:prstGeom prst="rect">
            <a:avLst/>
          </a:prstGeom>
          <a:noFill/>
        </p:spPr>
        <p:txBody>
          <a:bodyPr wrap="none" rtlCol="0">
            <a:spAutoFit/>
          </a:bodyPr>
          <a:lstStyle/>
          <a:p>
            <a:pPr defTabSz="914400"/>
            <a:r>
              <a:rPr lang="nl-NL" b="1" dirty="0">
                <a:solidFill>
                  <a:prstClr val="black"/>
                </a:solidFill>
                <a:latin typeface="Arial"/>
              </a:rPr>
              <a:t>Integratie</a:t>
            </a:r>
          </a:p>
        </p:txBody>
      </p:sp>
      <p:sp>
        <p:nvSpPr>
          <p:cNvPr id="11" name="Tekstvak 10"/>
          <p:cNvSpPr txBox="1"/>
          <p:nvPr/>
        </p:nvSpPr>
        <p:spPr>
          <a:xfrm>
            <a:off x="6529141" y="5489189"/>
            <a:ext cx="966931" cy="369332"/>
          </a:xfrm>
          <a:prstGeom prst="rect">
            <a:avLst/>
          </a:prstGeom>
          <a:noFill/>
        </p:spPr>
        <p:txBody>
          <a:bodyPr wrap="none" rtlCol="0">
            <a:spAutoFit/>
          </a:bodyPr>
          <a:lstStyle/>
          <a:p>
            <a:pPr defTabSz="914400"/>
            <a:r>
              <a:rPr lang="nl-NL" b="1" dirty="0">
                <a:solidFill>
                  <a:prstClr val="black"/>
                </a:solidFill>
                <a:latin typeface="Arial"/>
              </a:rPr>
              <a:t>Beheer</a:t>
            </a:r>
          </a:p>
        </p:txBody>
      </p:sp>
      <p:sp>
        <p:nvSpPr>
          <p:cNvPr id="12" name="PIJL-OMLAAG 11"/>
          <p:cNvSpPr/>
          <p:nvPr/>
        </p:nvSpPr>
        <p:spPr>
          <a:xfrm>
            <a:off x="1609847" y="3294276"/>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3" name="PIJL-OMLAAG 12"/>
          <p:cNvSpPr/>
          <p:nvPr/>
        </p:nvSpPr>
        <p:spPr>
          <a:xfrm>
            <a:off x="4131409" y="4137388"/>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5" name="PIJL-OMLAAG 14"/>
          <p:cNvSpPr/>
          <p:nvPr/>
        </p:nvSpPr>
        <p:spPr>
          <a:xfrm>
            <a:off x="4862378" y="4512898"/>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6" name="PIJL-OMLAAG 15"/>
          <p:cNvSpPr/>
          <p:nvPr/>
        </p:nvSpPr>
        <p:spPr>
          <a:xfrm>
            <a:off x="5660145" y="4840627"/>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7" name="PIJL-OMLAAG 16"/>
          <p:cNvSpPr/>
          <p:nvPr/>
        </p:nvSpPr>
        <p:spPr>
          <a:xfrm>
            <a:off x="6555237" y="5210449"/>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18" name="Tekstvak 17"/>
          <p:cNvSpPr txBox="1"/>
          <p:nvPr/>
        </p:nvSpPr>
        <p:spPr>
          <a:xfrm>
            <a:off x="5332640" y="3208960"/>
            <a:ext cx="3329758" cy="461665"/>
          </a:xfrm>
          <a:prstGeom prst="rect">
            <a:avLst/>
          </a:prstGeom>
          <a:noFill/>
        </p:spPr>
        <p:txBody>
          <a:bodyPr wrap="none" rtlCol="0">
            <a:spAutoFit/>
          </a:bodyPr>
          <a:lstStyle/>
          <a:p>
            <a:pPr defTabSz="914400"/>
            <a:r>
              <a:rPr lang="nl-NL" sz="2400" b="1" dirty="0">
                <a:solidFill>
                  <a:prstClr val="black"/>
                </a:solidFill>
                <a:latin typeface="Arial"/>
              </a:rPr>
              <a:t>Fases opeenvolgend!</a:t>
            </a:r>
          </a:p>
        </p:txBody>
      </p:sp>
      <p:sp>
        <p:nvSpPr>
          <p:cNvPr id="19" name="Tekstvak 18"/>
          <p:cNvSpPr txBox="1"/>
          <p:nvPr/>
        </p:nvSpPr>
        <p:spPr>
          <a:xfrm>
            <a:off x="3061954" y="3866446"/>
            <a:ext cx="2270686" cy="369332"/>
          </a:xfrm>
          <a:prstGeom prst="rect">
            <a:avLst/>
          </a:prstGeom>
          <a:noFill/>
        </p:spPr>
        <p:txBody>
          <a:bodyPr wrap="none" rtlCol="0">
            <a:spAutoFit/>
          </a:bodyPr>
          <a:lstStyle/>
          <a:p>
            <a:pPr defTabSz="914400"/>
            <a:r>
              <a:rPr lang="nl-NL" b="1" dirty="0">
                <a:solidFill>
                  <a:prstClr val="black"/>
                </a:solidFill>
                <a:latin typeface="Arial"/>
              </a:rPr>
              <a:t>Technisch ontwerp</a:t>
            </a:r>
          </a:p>
        </p:txBody>
      </p:sp>
      <p:sp>
        <p:nvSpPr>
          <p:cNvPr id="20" name="PIJL-OMLAAG 19"/>
          <p:cNvSpPr/>
          <p:nvPr/>
        </p:nvSpPr>
        <p:spPr>
          <a:xfrm>
            <a:off x="3275797" y="3698443"/>
            <a:ext cx="315773" cy="269448"/>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NL">
              <a:solidFill>
                <a:prstClr val="white"/>
              </a:solidFill>
              <a:latin typeface="Arial"/>
            </a:endParaRPr>
          </a:p>
        </p:txBody>
      </p:sp>
      <p:sp>
        <p:nvSpPr>
          <p:cNvPr id="3" name="Tekstvak 2"/>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272071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“Alternatieve” watervalbenaderingen</a:t>
            </a:r>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dirty="0"/>
          </a:p>
        </p:txBody>
      </p:sp>
      <p:sp>
        <p:nvSpPr>
          <p:cNvPr id="6" name="Tijdelijke aanduiding voor inhoud 5"/>
          <p:cNvSpPr>
            <a:spLocks noGrp="1"/>
          </p:cNvSpPr>
          <p:nvPr>
            <p:ph idx="17"/>
          </p:nvPr>
        </p:nvSpPr>
        <p:spPr/>
        <p:txBody>
          <a:bodyPr/>
          <a:lstStyle/>
          <a:p>
            <a:endParaRPr lang="en-GB"/>
          </a:p>
        </p:txBody>
      </p:sp>
      <p:sp>
        <p:nvSpPr>
          <p:cNvPr id="7" name="Tijdelijke aanduiding voor inhoud 6"/>
          <p:cNvSpPr>
            <a:spLocks noGrp="1"/>
          </p:cNvSpPr>
          <p:nvPr>
            <p:ph idx="19"/>
          </p:nvPr>
        </p:nvSpPr>
        <p:spPr/>
        <p:txBody>
          <a:bodyPr/>
          <a:lstStyle/>
          <a:p>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88" y="2824958"/>
            <a:ext cx="4650114" cy="305441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2" y="2780928"/>
            <a:ext cx="4204460" cy="3108498"/>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3161384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Incrementen</a:t>
            </a:r>
            <a:endParaRPr lang="nl-NL" dirty="0"/>
          </a:p>
        </p:txBody>
      </p:sp>
      <p:sp>
        <p:nvSpPr>
          <p:cNvPr id="3" name="Tijdelijke aanduiding voor inhoud 2"/>
          <p:cNvSpPr>
            <a:spLocks noGrp="1"/>
          </p:cNvSpPr>
          <p:nvPr>
            <p:ph idx="13"/>
          </p:nvPr>
        </p:nvSpPr>
        <p:spPr/>
        <p:txBody>
          <a:bodyPr/>
          <a:lstStyle/>
          <a:p>
            <a:pPr marL="342900" indent="-342900">
              <a:buFont typeface="Arial" panose="020B0604020202020204" pitchFamily="34" charset="0"/>
              <a:buChar char="•"/>
            </a:pPr>
            <a:r>
              <a:rPr lang="nl-NL" dirty="0"/>
              <a:t>Een increment is een deelsysteem</a:t>
            </a:r>
          </a:p>
          <a:p>
            <a:r>
              <a:rPr lang="nl-NL" dirty="0"/>
              <a:t>Doel van incrementele ontwikkeling:</a:t>
            </a:r>
          </a:p>
          <a:p>
            <a:pPr marL="342900" indent="-342900">
              <a:buFont typeface="Arial" panose="020B0604020202020204" pitchFamily="34" charset="0"/>
              <a:buChar char="•"/>
            </a:pPr>
            <a:r>
              <a:rPr lang="nl-NL" dirty="0"/>
              <a:t>Het in delen opleveren van een systeem</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01788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Iteratief</a:t>
            </a:r>
          </a:p>
        </p:txBody>
      </p:sp>
      <p:sp>
        <p:nvSpPr>
          <p:cNvPr id="3" name="Tijdelijke aanduiding voor inhoud 2"/>
          <p:cNvSpPr>
            <a:spLocks noGrp="1"/>
          </p:cNvSpPr>
          <p:nvPr>
            <p:ph idx="13"/>
          </p:nvPr>
        </p:nvSpPr>
        <p:spPr/>
        <p:txBody>
          <a:bodyPr/>
          <a:lstStyle/>
          <a:p>
            <a:r>
              <a:rPr lang="nl-NL" dirty="0"/>
              <a:t>Wat is iteratief?</a:t>
            </a:r>
            <a:br>
              <a:rPr lang="nl-NL" dirty="0"/>
            </a:br>
            <a:r>
              <a:rPr lang="nl-NL" dirty="0"/>
              <a:t> -&gt; iteratie = herhaling</a:t>
            </a:r>
          </a:p>
          <a:p>
            <a:endParaRPr lang="nl-NL" dirty="0"/>
          </a:p>
          <a:p>
            <a:r>
              <a:rPr lang="nl-NL" dirty="0"/>
              <a:t>Dus: “cirkels” van:</a:t>
            </a:r>
            <a:br>
              <a:rPr lang="nl-NL" dirty="0"/>
            </a:br>
            <a:r>
              <a:rPr lang="nl-NL" dirty="0"/>
              <a:t> Plan-&gt;Analyse-&gt;Design-&gt;Implementatie</a:t>
            </a:r>
            <a:br>
              <a:rPr lang="nl-NL" dirty="0"/>
            </a:br>
            <a:endParaRPr lang="nl-NL" dirty="0"/>
          </a:p>
          <a:p>
            <a:r>
              <a:rPr lang="nl-NL" dirty="0"/>
              <a:t>Wat is nu een iteratief/</a:t>
            </a:r>
            <a:r>
              <a:rPr lang="nl-NL" dirty="0" err="1"/>
              <a:t>incrementele</a:t>
            </a:r>
            <a:r>
              <a:rPr lang="nl-NL" dirty="0"/>
              <a:t> benadering?</a:t>
            </a:r>
            <a:br>
              <a:rPr lang="nl-NL" dirty="0"/>
            </a:br>
            <a:br>
              <a:rPr lang="nl-NL" dirty="0"/>
            </a:br>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0625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Iteratief en </a:t>
            </a:r>
            <a:r>
              <a:rPr lang="nl-NL" dirty="0" err="1"/>
              <a:t>incrementeel</a:t>
            </a:r>
            <a:endParaRPr lang="nl-NL" dirty="0"/>
          </a:p>
        </p:txBody>
      </p:sp>
      <p:sp>
        <p:nvSpPr>
          <p:cNvPr id="3" name="Tijdelijke aanduiding voor inhoud 2"/>
          <p:cNvSpPr>
            <a:spLocks noGrp="1"/>
          </p:cNvSpPr>
          <p:nvPr>
            <p:ph idx="13"/>
          </p:nvPr>
        </p:nvSpPr>
        <p:spPr/>
        <p:txBody>
          <a:bodyPr/>
          <a:lstStyle/>
          <a:p>
            <a:r>
              <a:rPr lang="nl-NL" dirty="0"/>
              <a:t>Incrementen (delen):</a:t>
            </a:r>
          </a:p>
          <a:p>
            <a:endParaRPr lang="nl-NL" dirty="0"/>
          </a:p>
          <a:p>
            <a:r>
              <a:rPr lang="nl-NL" dirty="0"/>
              <a:t>Iteratie (herhaling):</a:t>
            </a:r>
          </a:p>
          <a:p>
            <a:endParaRPr lang="nl-NL" dirty="0"/>
          </a:p>
          <a:p>
            <a:endParaRPr lang="nl-NL" dirty="0"/>
          </a:p>
          <a:p>
            <a:endParaRPr lang="nl-NL" dirty="0"/>
          </a:p>
          <a:p>
            <a:r>
              <a:rPr lang="nl-NL" dirty="0"/>
              <a:t>Combi: ??</a:t>
            </a:r>
            <a:br>
              <a:rPr lang="nl-NL" dirty="0"/>
            </a:br>
            <a:r>
              <a:rPr lang="nl-NL" sz="2400" b="0" dirty="0"/>
              <a:t>Teken nu zelf hoe een combinatie eruit ziet.</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9" name="Tijdelijke aanduiding voor inhoud 8"/>
          <p:cNvSpPr>
            <a:spLocks noGrp="1"/>
          </p:cNvSpPr>
          <p:nvPr>
            <p:ph idx="17"/>
          </p:nvPr>
        </p:nvSpPr>
        <p:spPr/>
        <p:txBody>
          <a:bodyPr/>
          <a:lstStyle/>
          <a:p>
            <a:endParaRPr lang="en-GB"/>
          </a:p>
        </p:txBody>
      </p:sp>
      <p:sp>
        <p:nvSpPr>
          <p:cNvPr id="17" name="Tijdelijke aanduiding voor inhoud 16"/>
          <p:cNvSpPr>
            <a:spLocks noGrp="1"/>
          </p:cNvSpPr>
          <p:nvPr>
            <p:ph idx="19"/>
          </p:nvPr>
        </p:nvSpPr>
        <p:spPr/>
        <p:txBody>
          <a:bodyPr/>
          <a:lstStyle/>
          <a:p>
            <a:endParaRPr lang="en-GB"/>
          </a:p>
        </p:txBody>
      </p:sp>
      <p:sp>
        <p:nvSpPr>
          <p:cNvPr id="5" name="Tekstvak 4"/>
          <p:cNvSpPr txBox="1"/>
          <p:nvPr/>
        </p:nvSpPr>
        <p:spPr>
          <a:xfrm>
            <a:off x="2969779" y="2783094"/>
            <a:ext cx="1546020" cy="369332"/>
          </a:xfrm>
          <a:prstGeom prst="rect">
            <a:avLst/>
          </a:prstGeom>
          <a:noFill/>
          <a:ln w="25400">
            <a:solidFill>
              <a:schemeClr val="tx1"/>
            </a:solidFill>
          </a:ln>
        </p:spPr>
        <p:txBody>
          <a:bodyPr wrap="square" rtlCol="0">
            <a:spAutoFit/>
          </a:bodyPr>
          <a:lstStyle/>
          <a:p>
            <a:r>
              <a:rPr lang="nl-NL" dirty="0" err="1"/>
              <a:t>Incr</a:t>
            </a:r>
            <a:r>
              <a:rPr lang="nl-NL" dirty="0"/>
              <a:t>. 1</a:t>
            </a:r>
          </a:p>
        </p:txBody>
      </p:sp>
      <p:sp>
        <p:nvSpPr>
          <p:cNvPr id="6" name="Tekstvak 5"/>
          <p:cNvSpPr txBox="1"/>
          <p:nvPr/>
        </p:nvSpPr>
        <p:spPr>
          <a:xfrm>
            <a:off x="4515799" y="2783094"/>
            <a:ext cx="922879" cy="369332"/>
          </a:xfrm>
          <a:prstGeom prst="rect">
            <a:avLst/>
          </a:prstGeom>
          <a:noFill/>
          <a:ln w="25400">
            <a:solidFill>
              <a:schemeClr val="tx1"/>
            </a:solidFill>
          </a:ln>
        </p:spPr>
        <p:txBody>
          <a:bodyPr wrap="square" rtlCol="0">
            <a:spAutoFit/>
          </a:bodyPr>
          <a:lstStyle/>
          <a:p>
            <a:r>
              <a:rPr lang="nl-NL" dirty="0" err="1"/>
              <a:t>Incr</a:t>
            </a:r>
            <a:r>
              <a:rPr lang="nl-NL" dirty="0"/>
              <a:t>. 2</a:t>
            </a:r>
          </a:p>
        </p:txBody>
      </p:sp>
      <p:sp>
        <p:nvSpPr>
          <p:cNvPr id="7" name="Tekstvak 6"/>
          <p:cNvSpPr txBox="1"/>
          <p:nvPr/>
        </p:nvSpPr>
        <p:spPr>
          <a:xfrm>
            <a:off x="5438677" y="2783094"/>
            <a:ext cx="1995629" cy="369332"/>
          </a:xfrm>
          <a:prstGeom prst="rect">
            <a:avLst/>
          </a:prstGeom>
          <a:noFill/>
          <a:ln w="25400">
            <a:solidFill>
              <a:schemeClr val="tx1"/>
            </a:solidFill>
          </a:ln>
        </p:spPr>
        <p:txBody>
          <a:bodyPr wrap="square" rtlCol="0">
            <a:spAutoFit/>
          </a:bodyPr>
          <a:lstStyle/>
          <a:p>
            <a:r>
              <a:rPr lang="nl-NL" dirty="0" err="1"/>
              <a:t>Incr</a:t>
            </a:r>
            <a:r>
              <a:rPr lang="nl-NL" dirty="0"/>
              <a:t>. 3</a:t>
            </a:r>
          </a:p>
        </p:txBody>
      </p:sp>
      <p:sp>
        <p:nvSpPr>
          <p:cNvPr id="8" name="Tekstvak 7"/>
          <p:cNvSpPr txBox="1"/>
          <p:nvPr/>
        </p:nvSpPr>
        <p:spPr>
          <a:xfrm>
            <a:off x="8149560" y="2783094"/>
            <a:ext cx="922879" cy="369332"/>
          </a:xfrm>
          <a:prstGeom prst="rect">
            <a:avLst/>
          </a:prstGeom>
          <a:noFill/>
          <a:ln w="25400">
            <a:solidFill>
              <a:schemeClr val="tx1"/>
            </a:solidFill>
          </a:ln>
        </p:spPr>
        <p:txBody>
          <a:bodyPr wrap="square" rtlCol="0">
            <a:spAutoFit/>
          </a:bodyPr>
          <a:lstStyle/>
          <a:p>
            <a:r>
              <a:rPr lang="nl-NL" dirty="0" err="1"/>
              <a:t>Incr</a:t>
            </a:r>
            <a:r>
              <a:rPr lang="nl-NL" dirty="0"/>
              <a:t>. n</a:t>
            </a:r>
          </a:p>
        </p:txBody>
      </p:sp>
      <p:sp>
        <p:nvSpPr>
          <p:cNvPr id="10" name="Tekstvak 9"/>
          <p:cNvSpPr txBox="1"/>
          <p:nvPr/>
        </p:nvSpPr>
        <p:spPr>
          <a:xfrm>
            <a:off x="7425433" y="2781670"/>
            <a:ext cx="804562" cy="369332"/>
          </a:xfrm>
          <a:prstGeom prst="rect">
            <a:avLst/>
          </a:prstGeom>
          <a:noFill/>
        </p:spPr>
        <p:txBody>
          <a:bodyPr wrap="square" rtlCol="0">
            <a:spAutoFit/>
          </a:bodyPr>
          <a:lstStyle/>
          <a:p>
            <a:r>
              <a:rPr lang="nl-NL" dirty="0"/>
              <a:t>……..</a:t>
            </a:r>
          </a:p>
        </p:txBody>
      </p:sp>
      <p:grpSp>
        <p:nvGrpSpPr>
          <p:cNvPr id="13" name="Groeperen 12"/>
          <p:cNvGrpSpPr/>
          <p:nvPr/>
        </p:nvGrpSpPr>
        <p:grpSpPr>
          <a:xfrm>
            <a:off x="2969779" y="3482752"/>
            <a:ext cx="1120075" cy="915058"/>
            <a:chOff x="1971965" y="3328915"/>
            <a:chExt cx="1120075" cy="915058"/>
          </a:xfrm>
          <a:solidFill>
            <a:schemeClr val="bg2">
              <a:lumMod val="50000"/>
            </a:schemeClr>
          </a:solidFill>
        </p:grpSpPr>
        <p:sp>
          <p:nvSpPr>
            <p:cNvPr id="11" name="Gekromde pijl links 10"/>
            <p:cNvSpPr/>
            <p:nvPr/>
          </p:nvSpPr>
          <p:spPr>
            <a:xfrm>
              <a:off x="2579329" y="3328916"/>
              <a:ext cx="512711" cy="915057"/>
            </a:xfrm>
            <a:prstGeom prst="curvedLef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2" name="Gekromde pijl rechts 11"/>
            <p:cNvSpPr/>
            <p:nvPr/>
          </p:nvSpPr>
          <p:spPr>
            <a:xfrm rot="10800000" flipH="1">
              <a:off x="1971965" y="3328915"/>
              <a:ext cx="512710" cy="915057"/>
            </a:xfrm>
            <a:prstGeom prst="curv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14" name="Groeperen 13"/>
          <p:cNvGrpSpPr/>
          <p:nvPr/>
        </p:nvGrpSpPr>
        <p:grpSpPr>
          <a:xfrm>
            <a:off x="4731302" y="3482751"/>
            <a:ext cx="1120075" cy="915058"/>
            <a:chOff x="1971965" y="3328915"/>
            <a:chExt cx="1120075" cy="915058"/>
          </a:xfrm>
          <a:solidFill>
            <a:schemeClr val="bg2">
              <a:lumMod val="50000"/>
            </a:schemeClr>
          </a:solidFill>
        </p:grpSpPr>
        <p:sp>
          <p:nvSpPr>
            <p:cNvPr id="15" name="Gekromde pijl links 14"/>
            <p:cNvSpPr/>
            <p:nvPr/>
          </p:nvSpPr>
          <p:spPr>
            <a:xfrm>
              <a:off x="2579329" y="3328916"/>
              <a:ext cx="512711" cy="915057"/>
            </a:xfrm>
            <a:prstGeom prst="curvedLef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6" name="Gekromde pijl rechts 15"/>
            <p:cNvSpPr/>
            <p:nvPr/>
          </p:nvSpPr>
          <p:spPr>
            <a:xfrm rot="10800000" flipH="1">
              <a:off x="1971965" y="3328915"/>
              <a:ext cx="512710" cy="915057"/>
            </a:xfrm>
            <a:prstGeom prst="curved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Tree>
    <p:extLst>
      <p:ext uri="{BB962C8B-B14F-4D97-AF65-F5344CB8AC3E}">
        <p14:creationId xmlns:p14="http://schemas.microsoft.com/office/powerpoint/2010/main" val="64250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Iteratieve </a:t>
            </a:r>
            <a:r>
              <a:rPr lang="nl-NL" sz="1800" dirty="0"/>
              <a:t>(+incrementele)</a:t>
            </a:r>
            <a:r>
              <a:rPr lang="nl-NL" dirty="0"/>
              <a:t> methodieken</a:t>
            </a:r>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12" name="Tijdelijke aanduiding voor inhoud 11"/>
          <p:cNvSpPr>
            <a:spLocks noGrp="1"/>
          </p:cNvSpPr>
          <p:nvPr>
            <p:ph idx="19"/>
          </p:nvPr>
        </p:nvSpPr>
        <p:spPr/>
        <p:txBody>
          <a:bodyPr/>
          <a:lstStyle/>
          <a:p>
            <a:endParaRPr lang="en-GB"/>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247" y="2223894"/>
            <a:ext cx="3923928" cy="315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378" y="2337341"/>
            <a:ext cx="4460875" cy="191389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6076367" y="3845469"/>
            <a:ext cx="871607" cy="1270"/>
            <a:chOff x="6403" y="3533"/>
            <a:chExt cx="1373" cy="2"/>
          </a:xfrm>
        </p:grpSpPr>
        <p:sp>
          <p:nvSpPr>
            <p:cNvPr id="11" name="Freeform 6"/>
            <p:cNvSpPr>
              <a:spLocks/>
            </p:cNvSpPr>
            <p:nvPr/>
          </p:nvSpPr>
          <p:spPr bwMode="auto">
            <a:xfrm>
              <a:off x="6403" y="3533"/>
              <a:ext cx="1373" cy="2"/>
            </a:xfrm>
            <a:custGeom>
              <a:avLst/>
              <a:gdLst>
                <a:gd name="T0" fmla="+- 0 6403 6403"/>
                <a:gd name="T1" fmla="*/ T0 w 1373"/>
                <a:gd name="T2" fmla="+- 0 7776 6403"/>
                <a:gd name="T3" fmla="*/ T2 w 1373"/>
              </a:gdLst>
              <a:ahLst/>
              <a:cxnLst>
                <a:cxn ang="0">
                  <a:pos x="T1" y="0"/>
                </a:cxn>
                <a:cxn ang="0">
                  <a:pos x="T3" y="0"/>
                </a:cxn>
              </a:cxnLst>
              <a:rect l="0" t="0" r="r" b="b"/>
              <a:pathLst>
                <a:path w="1373">
                  <a:moveTo>
                    <a:pt x="0" y="0"/>
                  </a:moveTo>
                  <a:lnTo>
                    <a:pt x="1373" y="0"/>
                  </a:lnTo>
                </a:path>
              </a:pathLst>
            </a:custGeom>
            <a:noFill/>
            <a:ln w="1524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nl-NL">
                <a:solidFill>
                  <a:prstClr val="black"/>
                </a:solidFill>
                <a:latin typeface="Arial"/>
              </a:endParaRPr>
            </a:p>
          </p:txBody>
        </p:sp>
      </p:grpSp>
      <p:grpSp>
        <p:nvGrpSpPr>
          <p:cNvPr id="7" name="Group 7"/>
          <p:cNvGrpSpPr>
            <a:grpSpLocks/>
          </p:cNvGrpSpPr>
          <p:nvPr/>
        </p:nvGrpSpPr>
        <p:grpSpPr bwMode="auto">
          <a:xfrm>
            <a:off x="8739433" y="3597184"/>
            <a:ext cx="1270" cy="405130"/>
            <a:chOff x="10598" y="3142"/>
            <a:chExt cx="2" cy="638"/>
          </a:xfrm>
        </p:grpSpPr>
        <p:sp>
          <p:nvSpPr>
            <p:cNvPr id="10" name="Freeform 8"/>
            <p:cNvSpPr>
              <a:spLocks/>
            </p:cNvSpPr>
            <p:nvPr/>
          </p:nvSpPr>
          <p:spPr bwMode="auto">
            <a:xfrm>
              <a:off x="10598" y="3142"/>
              <a:ext cx="2" cy="638"/>
            </a:xfrm>
            <a:custGeom>
              <a:avLst/>
              <a:gdLst>
                <a:gd name="T0" fmla="+- 0 3781 3142"/>
                <a:gd name="T1" fmla="*/ 3781 h 638"/>
                <a:gd name="T2" fmla="+- 0 3142 3142"/>
                <a:gd name="T3" fmla="*/ 3142 h 638"/>
              </a:gdLst>
              <a:ahLst/>
              <a:cxnLst>
                <a:cxn ang="0">
                  <a:pos x="0" y="T1"/>
                </a:cxn>
                <a:cxn ang="0">
                  <a:pos x="0" y="T3"/>
                </a:cxn>
              </a:cxnLst>
              <a:rect l="0" t="0" r="r" b="b"/>
              <a:pathLst>
                <a:path h="638">
                  <a:moveTo>
                    <a:pt x="0" y="639"/>
                  </a:moveTo>
                  <a:lnTo>
                    <a:pt x="0" y="0"/>
                  </a:lnTo>
                </a:path>
              </a:pathLst>
            </a:custGeom>
            <a:noFill/>
            <a:ln w="609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nl-NL">
                <a:solidFill>
                  <a:prstClr val="black"/>
                </a:solidFill>
                <a:latin typeface="Arial"/>
              </a:endParaRPr>
            </a:p>
          </p:txBody>
        </p:sp>
      </p:grpSp>
      <p:grpSp>
        <p:nvGrpSpPr>
          <p:cNvPr id="8" name="Group 9"/>
          <p:cNvGrpSpPr>
            <a:grpSpLocks/>
          </p:cNvGrpSpPr>
          <p:nvPr/>
        </p:nvGrpSpPr>
        <p:grpSpPr bwMode="auto">
          <a:xfrm>
            <a:off x="4339501" y="3995964"/>
            <a:ext cx="3485793" cy="1270"/>
            <a:chOff x="3667" y="3769"/>
            <a:chExt cx="5491" cy="2"/>
          </a:xfrm>
        </p:grpSpPr>
        <p:sp>
          <p:nvSpPr>
            <p:cNvPr id="9" name="Freeform 10"/>
            <p:cNvSpPr>
              <a:spLocks/>
            </p:cNvSpPr>
            <p:nvPr/>
          </p:nvSpPr>
          <p:spPr bwMode="auto">
            <a:xfrm>
              <a:off x="3667" y="3769"/>
              <a:ext cx="5491" cy="2"/>
            </a:xfrm>
            <a:custGeom>
              <a:avLst/>
              <a:gdLst>
                <a:gd name="T0" fmla="+- 0 3667 3667"/>
                <a:gd name="T1" fmla="*/ T0 w 5491"/>
                <a:gd name="T2" fmla="+- 0 9158 3667"/>
                <a:gd name="T3" fmla="*/ T2 w 5491"/>
              </a:gdLst>
              <a:ahLst/>
              <a:cxnLst>
                <a:cxn ang="0">
                  <a:pos x="T1" y="0"/>
                </a:cxn>
                <a:cxn ang="0">
                  <a:pos x="T3" y="0"/>
                </a:cxn>
              </a:cxnLst>
              <a:rect l="0" t="0" r="r" b="b"/>
              <a:pathLst>
                <a:path w="5491">
                  <a:moveTo>
                    <a:pt x="0" y="0"/>
                  </a:moveTo>
                  <a:lnTo>
                    <a:pt x="5491" y="0"/>
                  </a:lnTo>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nl-NL">
                <a:solidFill>
                  <a:prstClr val="black"/>
                </a:solidFill>
                <a:latin typeface="Arial"/>
              </a:endParaRPr>
            </a:p>
          </p:txBody>
        </p:sp>
      </p:grpSp>
      <p:cxnSp>
        <p:nvCxnSpPr>
          <p:cNvPr id="13" name="Rechte verbindingslijn 12"/>
          <p:cNvCxnSpPr/>
          <p:nvPr/>
        </p:nvCxnSpPr>
        <p:spPr bwMode="auto">
          <a:xfrm flipV="1">
            <a:off x="7596336" y="3933037"/>
            <a:ext cx="1223511" cy="1396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kstvak 13"/>
          <p:cNvSpPr txBox="1"/>
          <p:nvPr/>
        </p:nvSpPr>
        <p:spPr>
          <a:xfrm>
            <a:off x="8008365" y="3625332"/>
            <a:ext cx="630301" cy="261610"/>
          </a:xfrm>
          <a:prstGeom prst="rect">
            <a:avLst/>
          </a:prstGeom>
          <a:noFill/>
        </p:spPr>
        <p:txBody>
          <a:bodyPr wrap="none" rtlCol="0">
            <a:spAutoFit/>
          </a:bodyPr>
          <a:lstStyle/>
          <a:p>
            <a:pPr defTabSz="914400"/>
            <a:r>
              <a:rPr lang="nl-NL" sz="1100" dirty="0">
                <a:solidFill>
                  <a:prstClr val="black"/>
                </a:solidFill>
                <a:latin typeface="Arial"/>
              </a:rPr>
              <a:t>system</a:t>
            </a:r>
          </a:p>
        </p:txBody>
      </p:sp>
      <p:cxnSp>
        <p:nvCxnSpPr>
          <p:cNvPr id="16" name="Rechte verbindingslijn 15"/>
          <p:cNvCxnSpPr>
            <a:endCxn id="11" idx="1"/>
          </p:cNvCxnSpPr>
          <p:nvPr/>
        </p:nvCxnSpPr>
        <p:spPr bwMode="auto">
          <a:xfrm>
            <a:off x="6947974" y="3597184"/>
            <a:ext cx="0" cy="24828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8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5378" y="4401233"/>
            <a:ext cx="4424055" cy="206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kstvak 18"/>
          <p:cNvSpPr txBox="1"/>
          <p:nvPr/>
        </p:nvSpPr>
        <p:spPr>
          <a:xfrm>
            <a:off x="6089668" y="4165141"/>
            <a:ext cx="1120884" cy="369332"/>
          </a:xfrm>
          <a:prstGeom prst="rect">
            <a:avLst/>
          </a:prstGeom>
          <a:noFill/>
        </p:spPr>
        <p:txBody>
          <a:bodyPr wrap="none" rtlCol="0">
            <a:spAutoFit/>
          </a:bodyPr>
          <a:lstStyle/>
          <a:p>
            <a:pPr defTabSz="914400"/>
            <a:r>
              <a:rPr lang="nl-NL" dirty="0">
                <a:solidFill>
                  <a:prstClr val="black"/>
                </a:solidFill>
                <a:latin typeface="Arial"/>
              </a:rPr>
              <a:t>Verschil?</a:t>
            </a:r>
          </a:p>
        </p:txBody>
      </p:sp>
      <p:sp>
        <p:nvSpPr>
          <p:cNvPr id="17" name="Tekstvak 16"/>
          <p:cNvSpPr txBox="1"/>
          <p:nvPr/>
        </p:nvSpPr>
        <p:spPr>
          <a:xfrm>
            <a:off x="1484054" y="6423955"/>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34193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Vaak gebruiken we een combinatie</a:t>
            </a:r>
          </a:p>
        </p:txBody>
      </p:sp>
      <p:sp>
        <p:nvSpPr>
          <p:cNvPr id="3" name="Tijdelijke aanduiding voor inhoud 2"/>
          <p:cNvSpPr>
            <a:spLocks noGrp="1"/>
          </p:cNvSpPr>
          <p:nvPr>
            <p:ph idx="13"/>
          </p:nvPr>
        </p:nvSpPr>
        <p:spPr/>
        <p:txBody>
          <a:bodyPr/>
          <a:lstStyle/>
          <a:p>
            <a:r>
              <a:rPr lang="nl-NL" dirty="0" err="1"/>
              <a:t>Incrementeel</a:t>
            </a:r>
            <a:r>
              <a:rPr lang="nl-NL" dirty="0"/>
              <a:t> / Iteratief</a:t>
            </a:r>
            <a:br>
              <a:rPr lang="nl-NL" dirty="0"/>
            </a:br>
            <a:r>
              <a:rPr lang="nl-NL" sz="2400" b="0" dirty="0"/>
              <a:t>Het iteratief ontwikkelen van </a:t>
            </a:r>
            <a:r>
              <a:rPr lang="nl-NL" sz="2400" b="0" dirty="0" err="1"/>
              <a:t>incrementen</a:t>
            </a:r>
            <a:endParaRPr lang="nl-NL" sz="2400" b="0" dirty="0"/>
          </a:p>
          <a:p>
            <a:endParaRPr lang="nl-NL" dirty="0"/>
          </a:p>
          <a:p>
            <a:endParaRPr lang="nl-NL" dirty="0"/>
          </a:p>
          <a:p>
            <a:r>
              <a:rPr lang="nl-NL" dirty="0"/>
              <a:t>Waarom doen we dit zo?</a:t>
            </a:r>
            <a:br>
              <a:rPr lang="nl-NL" dirty="0"/>
            </a:br>
            <a:endParaRPr lang="nl-NL" dirty="0"/>
          </a:p>
          <a:p>
            <a:pPr marL="0" indent="0">
              <a:buNone/>
            </a:pPr>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74336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Wanneer doe ik nu wat? Richtlijnen….</a:t>
            </a:r>
          </a:p>
        </p:txBody>
      </p:sp>
      <p:sp>
        <p:nvSpPr>
          <p:cNvPr id="3" name="Tijdelijke aanduiding voor inhoud 2"/>
          <p:cNvSpPr>
            <a:spLocks noGrp="1"/>
          </p:cNvSpPr>
          <p:nvPr>
            <p:ph idx="13"/>
          </p:nvPr>
        </p:nvSpPr>
        <p:spPr/>
        <p:txBody>
          <a:bodyPr/>
          <a:lstStyle/>
          <a:p>
            <a:endParaRPr lang="en-GB"/>
          </a:p>
        </p:txBody>
      </p:sp>
      <p:sp>
        <p:nvSpPr>
          <p:cNvPr id="6" name="Tijdelijke aanduiding voor inhoud 5"/>
          <p:cNvSpPr>
            <a:spLocks noGrp="1"/>
          </p:cNvSpPr>
          <p:nvPr>
            <p:ph idx="16"/>
          </p:nvPr>
        </p:nvSpPr>
        <p:spPr/>
        <p:txBody>
          <a:bodyPr>
            <a:normAutofit lnSpcReduction="10000"/>
          </a:bodyPr>
          <a:lstStyle/>
          <a:p>
            <a:endParaRPr lang="en-GB"/>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en-GB"/>
          </a:p>
        </p:txBody>
      </p:sp>
      <p:graphicFrame>
        <p:nvGraphicFramePr>
          <p:cNvPr id="5" name="Tabel 4"/>
          <p:cNvGraphicFramePr>
            <a:graphicFrameLocks noGrp="1"/>
          </p:cNvGraphicFramePr>
          <p:nvPr>
            <p:extLst>
              <p:ext uri="{D42A27DB-BD31-4B8C-83A1-F6EECF244321}">
                <p14:modId xmlns:p14="http://schemas.microsoft.com/office/powerpoint/2010/main" val="1355372651"/>
              </p:ext>
            </p:extLst>
          </p:nvPr>
        </p:nvGraphicFramePr>
        <p:xfrm>
          <a:off x="611560" y="2367995"/>
          <a:ext cx="8352928" cy="3871158"/>
        </p:xfrm>
        <a:graphic>
          <a:graphicData uri="http://schemas.openxmlformats.org/drawingml/2006/table">
            <a:tbl>
              <a:tblPr>
                <a:tableStyleId>{5C22544A-7EE6-4342-B048-85BDC9FD1C3A}</a:tableStyleId>
              </a:tblPr>
              <a:tblGrid>
                <a:gridCol w="1378439">
                  <a:extLst>
                    <a:ext uri="{9D8B030D-6E8A-4147-A177-3AD203B41FA5}">
                      <a16:colId xmlns:a16="http://schemas.microsoft.com/office/drawing/2014/main" val="20000"/>
                    </a:ext>
                  </a:extLst>
                </a:gridCol>
                <a:gridCol w="866117">
                  <a:extLst>
                    <a:ext uri="{9D8B030D-6E8A-4147-A177-3AD203B41FA5}">
                      <a16:colId xmlns:a16="http://schemas.microsoft.com/office/drawing/2014/main" val="20001"/>
                    </a:ext>
                  </a:extLst>
                </a:gridCol>
                <a:gridCol w="796139">
                  <a:extLst>
                    <a:ext uri="{9D8B030D-6E8A-4147-A177-3AD203B41FA5}">
                      <a16:colId xmlns:a16="http://schemas.microsoft.com/office/drawing/2014/main" val="20002"/>
                    </a:ext>
                  </a:extLst>
                </a:gridCol>
                <a:gridCol w="811515">
                  <a:extLst>
                    <a:ext uri="{9D8B030D-6E8A-4147-A177-3AD203B41FA5}">
                      <a16:colId xmlns:a16="http://schemas.microsoft.com/office/drawing/2014/main" val="20003"/>
                    </a:ext>
                  </a:extLst>
                </a:gridCol>
                <a:gridCol w="811515">
                  <a:extLst>
                    <a:ext uri="{9D8B030D-6E8A-4147-A177-3AD203B41FA5}">
                      <a16:colId xmlns:a16="http://schemas.microsoft.com/office/drawing/2014/main" val="20004"/>
                    </a:ext>
                  </a:extLst>
                </a:gridCol>
                <a:gridCol w="1162415">
                  <a:extLst>
                    <a:ext uri="{9D8B030D-6E8A-4147-A177-3AD203B41FA5}">
                      <a16:colId xmlns:a16="http://schemas.microsoft.com/office/drawing/2014/main" val="20005"/>
                    </a:ext>
                  </a:extLst>
                </a:gridCol>
                <a:gridCol w="1162415">
                  <a:extLst>
                    <a:ext uri="{9D8B030D-6E8A-4147-A177-3AD203B41FA5}">
                      <a16:colId xmlns:a16="http://schemas.microsoft.com/office/drawing/2014/main" val="20006"/>
                    </a:ext>
                  </a:extLst>
                </a:gridCol>
                <a:gridCol w="1364373">
                  <a:extLst>
                    <a:ext uri="{9D8B030D-6E8A-4147-A177-3AD203B41FA5}">
                      <a16:colId xmlns:a16="http://schemas.microsoft.com/office/drawing/2014/main" val="20007"/>
                    </a:ext>
                  </a:extLst>
                </a:gridCol>
              </a:tblGrid>
              <a:tr h="965621">
                <a:tc>
                  <a:txBody>
                    <a:bodyPr/>
                    <a:lstStyle/>
                    <a:p>
                      <a:pPr algn="l" fontAlgn="ctr"/>
                      <a:br>
                        <a:rPr lang="en-US" sz="1400" i="1" u="none" strike="noStrike" dirty="0">
                          <a:effectLst/>
                        </a:rPr>
                      </a:br>
                      <a:r>
                        <a:rPr lang="en-US" sz="1400" i="1" u="none" strike="noStrike" dirty="0">
                          <a:effectLst/>
                        </a:rPr>
                        <a:t>Usefulness in Developing Systems</a:t>
                      </a:r>
                      <a:br>
                        <a:rPr lang="en-US" sz="1400" i="1" u="none" strike="noStrike" dirty="0">
                          <a:effectLst/>
                        </a:rPr>
                      </a:br>
                      <a:endParaRPr lang="nl-NL" sz="1400" b="0"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Waterfall</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Parallel </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a:effectLst/>
                        </a:rPr>
                        <a:t>V-Model</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err="1">
                          <a:effectLst/>
                        </a:rPr>
                        <a:t>lterative</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en-US" sz="1400" b="1" i="1" u="none" strike="noStrike" dirty="0">
                          <a:effectLst/>
                        </a:rPr>
                        <a:t>System prototyping</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err="1">
                          <a:effectLst/>
                        </a:rPr>
                        <a:t>Throwaway</a:t>
                      </a:r>
                      <a:r>
                        <a:rPr lang="nl-NL" sz="1400" b="1" i="1" u="none" strike="noStrike" dirty="0">
                          <a:effectLst/>
                        </a:rPr>
                        <a:t> prototyping</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tc>
                  <a:txBody>
                    <a:bodyPr/>
                    <a:lstStyle/>
                    <a:p>
                      <a:pPr algn="ctr" fontAlgn="ctr"/>
                      <a:r>
                        <a:rPr lang="nl-NL" sz="1400" b="1" i="1" u="none" strike="noStrike" dirty="0">
                          <a:effectLst/>
                        </a:rPr>
                        <a:t>Agile </a:t>
                      </a:r>
                      <a:r>
                        <a:rPr lang="nl-NL" sz="1400" b="1" i="1" u="none" strike="noStrike" dirty="0" err="1">
                          <a:effectLst/>
                        </a:rPr>
                        <a:t>development</a:t>
                      </a:r>
                      <a:endParaRPr lang="nl-NL" sz="1400" b="1" i="1" u="none" strike="noStrike" dirty="0">
                        <a:solidFill>
                          <a:srgbClr val="000000"/>
                        </a:solidFill>
                        <a:effectLst/>
                        <a:latin typeface="Calibri"/>
                      </a:endParaRPr>
                    </a:p>
                  </a:txBody>
                  <a:tcPr marL="9525" marR="9525" marT="9525" marB="0" anchor="ctr">
                    <a:solidFill>
                      <a:schemeClr val="bg2">
                        <a:lumMod val="90000"/>
                      </a:schemeClr>
                    </a:solidFill>
                  </a:tcPr>
                </a:tc>
                <a:extLst>
                  <a:ext uri="{0D108BD9-81ED-4DB2-BD59-A6C34878D82A}">
                    <a16:rowId xmlns:a16="http://schemas.microsoft.com/office/drawing/2014/main" val="10000"/>
                  </a:ext>
                </a:extLst>
              </a:tr>
              <a:tr h="583354">
                <a:tc>
                  <a:txBody>
                    <a:bodyPr/>
                    <a:lstStyle/>
                    <a:p>
                      <a:pPr algn="l" fontAlgn="ctr"/>
                      <a:r>
                        <a:rPr lang="en-US" sz="1400" i="1" u="none" strike="noStrike" dirty="0">
                          <a:effectLst/>
                        </a:rPr>
                        <a:t>with unclear user requirements</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1"/>
                  </a:ext>
                </a:extLst>
              </a:tr>
              <a:tr h="554547">
                <a:tc>
                  <a:txBody>
                    <a:bodyPr/>
                    <a:lstStyle/>
                    <a:p>
                      <a:pPr algn="l" fontAlgn="ctr"/>
                      <a:r>
                        <a:rPr lang="en-US" sz="1400" i="1" u="none" strike="noStrike" dirty="0">
                          <a:effectLst/>
                        </a:rPr>
                        <a:t>with unfamiliar technology</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2"/>
                  </a:ext>
                </a:extLst>
              </a:tr>
              <a:tr h="392221">
                <a:tc>
                  <a:txBody>
                    <a:bodyPr/>
                    <a:lstStyle/>
                    <a:p>
                      <a:pPr algn="l" fontAlgn="ctr"/>
                      <a:r>
                        <a:rPr lang="en-US" sz="1400" i="1" u="none" strike="noStrike" dirty="0">
                          <a:effectLst/>
                        </a:rPr>
                        <a:t>that are complex</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3"/>
                  </a:ext>
                </a:extLst>
              </a:tr>
              <a:tr h="392221">
                <a:tc>
                  <a:txBody>
                    <a:bodyPr/>
                    <a:lstStyle/>
                    <a:p>
                      <a:pPr algn="l" fontAlgn="ctr"/>
                      <a:r>
                        <a:rPr lang="en-US" sz="1400" i="1" u="none" strike="noStrike" dirty="0">
                          <a:effectLst/>
                        </a:rPr>
                        <a:t>that are reliable</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4"/>
                  </a:ext>
                </a:extLst>
              </a:tr>
              <a:tr h="392221">
                <a:tc>
                  <a:txBody>
                    <a:bodyPr/>
                    <a:lstStyle/>
                    <a:p>
                      <a:pPr algn="l" fontAlgn="ctr"/>
                      <a:r>
                        <a:rPr lang="en-US" sz="1400" i="1" u="none" strike="noStrike" dirty="0">
                          <a:effectLst/>
                        </a:rPr>
                        <a:t>with short time schedule</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Excellent</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5"/>
                  </a:ext>
                </a:extLst>
              </a:tr>
              <a:tr h="392221">
                <a:tc>
                  <a:txBody>
                    <a:bodyPr/>
                    <a:lstStyle/>
                    <a:p>
                      <a:pPr algn="l" fontAlgn="ctr"/>
                      <a:r>
                        <a:rPr lang="en-US" sz="1400" i="1" u="none" strike="noStrike" dirty="0">
                          <a:effectLst/>
                        </a:rPr>
                        <a:t>with schedule visibility</a:t>
                      </a:r>
                      <a:endParaRPr lang="nl-NL" sz="1400" b="0" i="1"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a:effectLst/>
                        </a:rPr>
                        <a:t>Poor</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9525" marR="9525" marT="9525" marB="0" anchor="ctr">
                    <a:solidFill>
                      <a:schemeClr val="bg2">
                        <a:lumMod val="90000"/>
                      </a:schemeClr>
                    </a:solidFill>
                  </a:tcPr>
                </a:tc>
                <a:tc>
                  <a:txBody>
                    <a:bodyPr/>
                    <a:lstStyle/>
                    <a:p>
                      <a:pPr algn="l" fontAlgn="ctr"/>
                      <a:r>
                        <a:rPr lang="en-US" sz="1200" u="none" strike="noStrike" dirty="0">
                          <a:effectLst/>
                        </a:rPr>
                        <a:t>Poor</a:t>
                      </a:r>
                      <a:endParaRPr lang="nl-NL" sz="1200" b="0" i="0" u="none" strike="noStrike" dirty="0">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Excellent</a:t>
                      </a:r>
                      <a:endParaRPr lang="nl-NL" sz="1200" b="0" i="0" u="none" strike="noStrike">
                        <a:solidFill>
                          <a:srgbClr val="000000"/>
                        </a:solidFill>
                        <a:effectLst/>
                        <a:latin typeface="Arial"/>
                      </a:endParaRPr>
                    </a:p>
                  </a:txBody>
                  <a:tcPr marL="85725" marR="9525" marT="9525" marB="0" anchor="ctr">
                    <a:solidFill>
                      <a:schemeClr val="bg2">
                        <a:lumMod val="90000"/>
                      </a:schemeClr>
                    </a:solidFill>
                  </a:tcPr>
                </a:tc>
                <a:tc>
                  <a:txBody>
                    <a:bodyPr/>
                    <a:lstStyle/>
                    <a:p>
                      <a:pPr algn="l" fontAlgn="ctr"/>
                      <a:r>
                        <a:rPr lang="en-US" sz="1200" u="none" strike="noStrike">
                          <a:effectLst/>
                        </a:rPr>
                        <a:t>Good</a:t>
                      </a:r>
                      <a:endParaRPr lang="nl-NL" sz="1200" b="0" i="0" u="none" strike="noStrike">
                        <a:solidFill>
                          <a:srgbClr val="000000"/>
                        </a:solidFill>
                        <a:effectLst/>
                        <a:latin typeface="Arial"/>
                      </a:endParaRPr>
                    </a:p>
                  </a:txBody>
                  <a:tcPr marL="171450" marR="9525" marT="9525" marB="0" anchor="ctr">
                    <a:solidFill>
                      <a:schemeClr val="bg2">
                        <a:lumMod val="90000"/>
                      </a:schemeClr>
                    </a:solidFill>
                  </a:tcPr>
                </a:tc>
                <a:tc>
                  <a:txBody>
                    <a:bodyPr/>
                    <a:lstStyle/>
                    <a:p>
                      <a:pPr algn="l" fontAlgn="ctr"/>
                      <a:r>
                        <a:rPr lang="en-US" sz="1200" u="none" strike="noStrike" dirty="0">
                          <a:effectLst/>
                        </a:rPr>
                        <a:t>Good</a:t>
                      </a:r>
                      <a:endParaRPr lang="nl-NL" sz="1200" b="0" i="0" u="none" strike="noStrike" dirty="0">
                        <a:solidFill>
                          <a:srgbClr val="000000"/>
                        </a:solidFill>
                        <a:effectLst/>
                        <a:latin typeface="Arial"/>
                      </a:endParaRPr>
                    </a:p>
                  </a:txBody>
                  <a:tcPr marL="171450" marR="9525" marT="9525" marB="0" anchor="ctr">
                    <a:solidFill>
                      <a:schemeClr val="bg2">
                        <a:lumMod val="90000"/>
                      </a:schemeClr>
                    </a:solidFill>
                  </a:tcPr>
                </a:tc>
                <a:extLst>
                  <a:ext uri="{0D108BD9-81ED-4DB2-BD59-A6C34878D82A}">
                    <a16:rowId xmlns:a16="http://schemas.microsoft.com/office/drawing/2014/main" val="10006"/>
                  </a:ext>
                </a:extLst>
              </a:tr>
            </a:tbl>
          </a:graphicData>
        </a:graphic>
      </p:graphicFrame>
      <p:sp>
        <p:nvSpPr>
          <p:cNvPr id="4" name="Tekstvak 3"/>
          <p:cNvSpPr txBox="1"/>
          <p:nvPr/>
        </p:nvSpPr>
        <p:spPr>
          <a:xfrm>
            <a:off x="1514573" y="6319906"/>
            <a:ext cx="5158785" cy="215444"/>
          </a:xfrm>
          <a:prstGeom prst="rect">
            <a:avLst/>
          </a:prstGeom>
          <a:noFill/>
        </p:spPr>
        <p:txBody>
          <a:bodyPr wrap="none" rtlCol="0">
            <a:spAutoFit/>
          </a:bodyPr>
          <a:lstStyle/>
          <a:p>
            <a:pPr defTabSz="914400"/>
            <a:r>
              <a:rPr lang="nl-NL" sz="800" dirty="0">
                <a:solidFill>
                  <a:prstClr val="black"/>
                </a:solidFill>
                <a:latin typeface="Arial"/>
              </a:rPr>
              <a:t>Roth, R.M, e.a. 92013), Systems Analysis </a:t>
            </a:r>
            <a:r>
              <a:rPr lang="nl-NL" sz="800" dirty="0" err="1">
                <a:solidFill>
                  <a:prstClr val="black"/>
                </a:solidFill>
                <a:latin typeface="Arial"/>
              </a:rPr>
              <a:t>and</a:t>
            </a:r>
            <a:r>
              <a:rPr lang="nl-NL" sz="800" dirty="0">
                <a:solidFill>
                  <a:prstClr val="black"/>
                </a:solidFill>
                <a:latin typeface="Arial"/>
              </a:rPr>
              <a:t> Design, Singapore: John </a:t>
            </a:r>
            <a:r>
              <a:rPr lang="nl-NL" sz="800" dirty="0" err="1">
                <a:solidFill>
                  <a:prstClr val="black"/>
                </a:solidFill>
                <a:latin typeface="Arial"/>
              </a:rPr>
              <a:t>Wiley</a:t>
            </a:r>
            <a:r>
              <a:rPr lang="nl-NL" sz="800" dirty="0">
                <a:solidFill>
                  <a:prstClr val="black"/>
                </a:solidFill>
                <a:latin typeface="Arial"/>
              </a:rPr>
              <a:t> &amp; </a:t>
            </a:r>
            <a:r>
              <a:rPr lang="nl-NL" sz="800" dirty="0" err="1">
                <a:solidFill>
                  <a:prstClr val="black"/>
                </a:solidFill>
                <a:latin typeface="Arial"/>
              </a:rPr>
              <a:t>Sons</a:t>
            </a:r>
            <a:r>
              <a:rPr lang="nl-NL" sz="800" dirty="0">
                <a:solidFill>
                  <a:prstClr val="black"/>
                </a:solidFill>
                <a:latin typeface="Arial"/>
              </a:rPr>
              <a:t>. ISBN 9781118093740</a:t>
            </a:r>
          </a:p>
        </p:txBody>
      </p:sp>
    </p:spTree>
    <p:extLst>
      <p:ext uri="{BB962C8B-B14F-4D97-AF65-F5344CB8AC3E}">
        <p14:creationId xmlns:p14="http://schemas.microsoft.com/office/powerpoint/2010/main" val="207045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Wat hebben jullie deze week geleerd?</a:t>
            </a:r>
          </a:p>
        </p:txBody>
      </p:sp>
      <p:sp>
        <p:nvSpPr>
          <p:cNvPr id="3" name="Tijdelijke aanduiding voor inhoud 2"/>
          <p:cNvSpPr>
            <a:spLocks noGrp="1"/>
          </p:cNvSpPr>
          <p:nvPr>
            <p:ph idx="13"/>
          </p:nvPr>
        </p:nvSpPr>
        <p:spPr/>
        <p:txBody>
          <a:bodyPr/>
          <a:lstStyle/>
          <a:p>
            <a:r>
              <a:rPr lang="nl-NL" dirty="0"/>
              <a:t>Wat vonden jullie van:</a:t>
            </a:r>
          </a:p>
          <a:p>
            <a:pPr lvl="1"/>
            <a:r>
              <a:rPr lang="nl-NL" dirty="0"/>
              <a:t>De lessen?</a:t>
            </a:r>
          </a:p>
          <a:p>
            <a:pPr lvl="2"/>
            <a:r>
              <a:rPr lang="nl-NL" dirty="0"/>
              <a:t>Sheets</a:t>
            </a:r>
          </a:p>
          <a:p>
            <a:pPr lvl="2"/>
            <a:r>
              <a:rPr lang="nl-NL" dirty="0"/>
              <a:t>Opdrachten</a:t>
            </a:r>
          </a:p>
          <a:p>
            <a:pPr lvl="1"/>
            <a:r>
              <a:rPr lang="nl-NL" dirty="0"/>
              <a:t>Mij als docent?</a:t>
            </a:r>
          </a:p>
          <a:p>
            <a:pPr lvl="1"/>
            <a:r>
              <a:rPr lang="nl-NL" dirty="0"/>
              <a:t>Is duidelijk wat wij met deze eerste week wilde bereiken?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590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Huiswerk – terugblik </a:t>
            </a:r>
          </a:p>
        </p:txBody>
      </p:sp>
      <p:sp>
        <p:nvSpPr>
          <p:cNvPr id="3" name="Tijdelijke aanduiding voor inhoud 2"/>
          <p:cNvSpPr>
            <a:spLocks noGrp="1"/>
          </p:cNvSpPr>
          <p:nvPr>
            <p:ph idx="13"/>
          </p:nvPr>
        </p:nvSpPr>
        <p:spPr/>
        <p:txBody>
          <a:bodyPr/>
          <a:lstStyle/>
          <a:p>
            <a:r>
              <a:rPr lang="nl-NL" dirty="0"/>
              <a:t>Vacatures ~30 verschillende!!</a:t>
            </a:r>
          </a:p>
          <a:p>
            <a:r>
              <a:rPr lang="nl-NL" dirty="0"/>
              <a:t>Kennis en vaardigheden</a:t>
            </a:r>
          </a:p>
          <a:p>
            <a:pPr lvl="1"/>
            <a:r>
              <a:rPr lang="nl-NL" dirty="0"/>
              <a:t>…..</a:t>
            </a:r>
          </a:p>
          <a:p>
            <a:r>
              <a:rPr lang="nl-NL" dirty="0"/>
              <a:t>Locatie</a:t>
            </a:r>
          </a:p>
          <a:p>
            <a:r>
              <a:rPr lang="nl-NL" dirty="0"/>
              <a:t>Houdbaarheid datum</a:t>
            </a:r>
          </a:p>
          <a:p>
            <a:r>
              <a:rPr lang="nl-NL" dirty="0"/>
              <a:t>Zoektermen!</a:t>
            </a:r>
          </a:p>
          <a:p>
            <a:pPr lvl="1"/>
            <a:r>
              <a:rPr lang="nl-NL" dirty="0" err="1"/>
              <a:t>Recruiters</a:t>
            </a:r>
            <a:r>
              <a:rPr lang="nl-NL" dirty="0"/>
              <a:t> willen graag </a:t>
            </a:r>
            <a:r>
              <a:rPr lang="nl-NL" dirty="0" err="1"/>
              <a:t>CV’s</a:t>
            </a:r>
            <a:r>
              <a:rPr lang="nl-NL" dirty="0"/>
              <a:t> en mensen, maar zoeken ze ook wat bij jou past?</a:t>
            </a:r>
          </a:p>
          <a:p>
            <a:r>
              <a:rPr lang="nl-NL" dirty="0"/>
              <a:t>Hoe schrijf je een ‘</a:t>
            </a:r>
            <a:r>
              <a:rPr lang="nl-NL"/>
              <a:t>zakelijke email’?</a:t>
            </a:r>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102443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afbeelding 7"/>
          <p:cNvSpPr>
            <a:spLocks noGrp="1"/>
          </p:cNvSpPr>
          <p:nvPr>
            <p:ph type="pic" sz="quarter" idx="10"/>
          </p:nvPr>
        </p:nvSpPr>
        <p:spPr/>
      </p:sp>
      <p:sp>
        <p:nvSpPr>
          <p:cNvPr id="7" name="Titel 6"/>
          <p:cNvSpPr>
            <a:spLocks noGrp="1"/>
          </p:cNvSpPr>
          <p:nvPr>
            <p:ph type="title"/>
          </p:nvPr>
        </p:nvSpPr>
        <p:spPr/>
        <p:txBody>
          <a:bodyPr/>
          <a:lstStyle/>
          <a:p>
            <a:r>
              <a:rPr lang="nl-NL" dirty="0"/>
              <a:t>Studeren = kritische houding ontwikkelen</a:t>
            </a:r>
            <a:endParaRPr lang="en-GB" dirty="0"/>
          </a:p>
        </p:txBody>
      </p:sp>
      <p:sp>
        <p:nvSpPr>
          <p:cNvPr id="9" name="Tijdelijke aanduiding voor inhoud 8"/>
          <p:cNvSpPr>
            <a:spLocks noGrp="1"/>
          </p:cNvSpPr>
          <p:nvPr>
            <p:ph idx="16"/>
          </p:nvPr>
        </p:nvSpPr>
        <p:spPr/>
        <p:txBody>
          <a:bodyPr>
            <a:normAutofit lnSpcReduction="10000"/>
          </a:bodyPr>
          <a:lstStyle/>
          <a:p>
            <a:endParaRPr lang="en-GB"/>
          </a:p>
        </p:txBody>
      </p:sp>
    </p:spTree>
    <p:extLst>
      <p:ext uri="{BB962C8B-B14F-4D97-AF65-F5344CB8AC3E}">
        <p14:creationId xmlns:p14="http://schemas.microsoft.com/office/powerpoint/2010/main" val="2819781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200" dirty="0"/>
              <a:t>HBO – werk- en denkniveau</a:t>
            </a:r>
            <a:endParaRPr lang="en-GB" sz="3200" dirty="0"/>
          </a:p>
        </p:txBody>
      </p:sp>
      <p:sp>
        <p:nvSpPr>
          <p:cNvPr id="3" name="Tijdelijke aanduiding voor inhoud 2"/>
          <p:cNvSpPr>
            <a:spLocks noGrp="1"/>
          </p:cNvSpPr>
          <p:nvPr>
            <p:ph idx="13"/>
          </p:nvPr>
        </p:nvSpPr>
        <p:spPr/>
        <p:txBody>
          <a:bodyPr/>
          <a:lstStyle/>
          <a:p>
            <a:r>
              <a:rPr lang="nl-NL" dirty="0"/>
              <a:t>Het HBO onderwijs leidt professionals op die: </a:t>
            </a:r>
          </a:p>
          <a:p>
            <a:pPr marL="342900" indent="-342900">
              <a:buFontTx/>
              <a:buChar char="-"/>
            </a:pPr>
            <a:r>
              <a:rPr lang="nl-NL" dirty="0"/>
              <a:t>zelfstandig kunnen denken</a:t>
            </a:r>
          </a:p>
          <a:p>
            <a:pPr marL="342900" indent="-342900">
              <a:buFontTx/>
              <a:buChar char="-"/>
            </a:pPr>
            <a:r>
              <a:rPr lang="nl-NL" dirty="0"/>
              <a:t>in nieuwe omstandigheden een onderbouwde aanpak kiezen</a:t>
            </a:r>
          </a:p>
          <a:p>
            <a:pPr marL="342900" indent="-342900">
              <a:buFontTx/>
              <a:buChar char="-"/>
            </a:pPr>
            <a:r>
              <a:rPr lang="nl-NL" dirty="0"/>
              <a:t>verantwoorden welke keuzes gemaakt zijn</a:t>
            </a:r>
          </a:p>
          <a:p>
            <a:pPr marL="342900" indent="-342900">
              <a:buFontTx/>
              <a:buChar char="-"/>
            </a:pPr>
            <a:r>
              <a:rPr lang="nl-NL" dirty="0"/>
              <a:t>leren van fouten en het de </a:t>
            </a:r>
            <a:r>
              <a:rPr lang="nl-NL" u="sng" dirty="0"/>
              <a:t>volgende</a:t>
            </a:r>
            <a:r>
              <a:rPr lang="nl-NL" dirty="0"/>
              <a:t> keer nog beter doen</a:t>
            </a:r>
          </a:p>
          <a:p>
            <a:pPr marL="342900" indent="-342900">
              <a:buFontTx/>
              <a:buChar char="-"/>
            </a:pPr>
            <a:endParaRPr lang="nl-NL" dirty="0"/>
          </a:p>
          <a:p>
            <a:pPr marL="342900" indent="-342900">
              <a:buFontTx/>
              <a:buChar char="-"/>
            </a:pPr>
            <a:r>
              <a:rPr lang="nl-NL" dirty="0"/>
              <a:t>Maar hoe doen we dat??</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17843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droppedImage.pdf"/>
          <p:cNvPicPr>
            <a:picLocks noChangeAspect="1"/>
          </p:cNvPicPr>
          <p:nvPr/>
        </p:nvPicPr>
        <p:blipFill>
          <a:blip r:embed="rId2">
            <a:extLst/>
          </a:blip>
          <a:stretch>
            <a:fillRect/>
          </a:stretch>
        </p:blipFill>
        <p:spPr>
          <a:xfrm>
            <a:off x="2515784" y="1101043"/>
            <a:ext cx="5562414" cy="5562415"/>
          </a:xfrm>
          <a:prstGeom prst="rect">
            <a:avLst/>
          </a:prstGeom>
          <a:ln w="12700">
            <a:miter lim="400000"/>
          </a:ln>
        </p:spPr>
      </p:pic>
    </p:spTree>
    <p:extLst>
      <p:ext uri="{BB962C8B-B14F-4D97-AF65-F5344CB8AC3E}">
        <p14:creationId xmlns:p14="http://schemas.microsoft.com/office/powerpoint/2010/main" val="58738059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Getoonde dimensies</a:t>
            </a:r>
            <a:endParaRPr lang="en-GB" dirty="0"/>
          </a:p>
        </p:txBody>
      </p:sp>
      <p:sp>
        <p:nvSpPr>
          <p:cNvPr id="3" name="Tijdelijke aanduiding voor tekst 2"/>
          <p:cNvSpPr>
            <a:spLocks noGrp="1"/>
          </p:cNvSpPr>
          <p:nvPr>
            <p:ph idx="13"/>
          </p:nvPr>
        </p:nvSpPr>
        <p:spPr/>
        <p:txBody>
          <a:bodyPr/>
          <a:lstStyle/>
          <a:p>
            <a:pPr marL="342900" indent="-342900">
              <a:buFontTx/>
              <a:buChar char="-"/>
            </a:pPr>
            <a:r>
              <a:rPr lang="nl-NL" dirty="0"/>
              <a:t>Toepassingscontext </a:t>
            </a:r>
            <a:r>
              <a:rPr lang="nl-NL" dirty="0">
                <a:sym typeface="Wingdings" panose="05000000000000000000" pitchFamily="2" charset="2"/>
              </a:rPr>
              <a:t> Beschikbaar werk</a:t>
            </a:r>
          </a:p>
          <a:p>
            <a:pPr marL="342900" indent="-342900">
              <a:buFontTx/>
              <a:buChar char="-"/>
            </a:pPr>
            <a:r>
              <a:rPr lang="nl-NL" dirty="0">
                <a:sym typeface="Wingdings" panose="05000000000000000000" pitchFamily="2" charset="2"/>
              </a:rPr>
              <a:t>Oorspronkelijke vraag is ‘redelijk’ vaag</a:t>
            </a:r>
          </a:p>
          <a:p>
            <a:pPr marL="342900" indent="-342900">
              <a:buFontTx/>
              <a:buChar char="-"/>
            </a:pPr>
            <a:r>
              <a:rPr lang="nl-NL" dirty="0">
                <a:sym typeface="Wingdings" panose="05000000000000000000" pitchFamily="2" charset="2"/>
              </a:rPr>
              <a:t>Uiteindelijke antwoord moet ‘concreet’ zijn (werk van boven naar beneden)</a:t>
            </a:r>
          </a:p>
          <a:p>
            <a:pPr marL="342900" indent="-342900">
              <a:buFontTx/>
              <a:buChar char="-"/>
            </a:pPr>
            <a:endParaRPr lang="nl-NL" dirty="0">
              <a:sym typeface="Wingdings" panose="05000000000000000000" pitchFamily="2" charset="2"/>
            </a:endParaRPr>
          </a:p>
          <a:p>
            <a:pPr marL="342900" indent="-342900">
              <a:buFontTx/>
              <a:buChar char="-"/>
            </a:pPr>
            <a:endParaRPr lang="nl-NL" dirty="0">
              <a:sym typeface="Wingdings" panose="05000000000000000000" pitchFamily="2" charset="2"/>
            </a:endParaRPr>
          </a:p>
          <a:p>
            <a:pPr marL="342900" indent="-342900">
              <a:buFontTx/>
              <a:buChar char="-"/>
            </a:pPr>
            <a:r>
              <a:rPr lang="nl-NL" dirty="0">
                <a:sym typeface="Wingdings" panose="05000000000000000000" pitchFamily="2" charset="2"/>
              </a:rPr>
              <a:t>Dat levert 5 </a:t>
            </a:r>
            <a:r>
              <a:rPr lang="nl-NL" dirty="0" err="1">
                <a:sym typeface="Wingdings" panose="05000000000000000000" pitchFamily="2" charset="2"/>
              </a:rPr>
              <a:t>onderzoeksstragieën</a:t>
            </a:r>
            <a:r>
              <a:rPr lang="nl-NL" dirty="0">
                <a:sym typeface="Wingdings" panose="05000000000000000000" pitchFamily="2" charset="2"/>
              </a:rPr>
              <a:t>:</a:t>
            </a:r>
          </a:p>
          <a:p>
            <a:pPr marL="1085850" lvl="1" indent="-342900">
              <a:buFontTx/>
              <a:buChar char="-"/>
            </a:pPr>
            <a:r>
              <a:rPr lang="nl-NL" dirty="0">
                <a:sym typeface="Wingdings" panose="05000000000000000000" pitchFamily="2" charset="2"/>
              </a:rPr>
              <a:t>Veld, Bieb, Werkplaats, Lab en showroom</a:t>
            </a:r>
          </a:p>
          <a:p>
            <a:endParaRPr lang="en-GB" dirty="0"/>
          </a:p>
        </p:txBody>
      </p:sp>
      <p:sp>
        <p:nvSpPr>
          <p:cNvPr id="5" name="Tijdelijke aanduiding voor inhoud 4"/>
          <p:cNvSpPr>
            <a:spLocks noGrp="1"/>
          </p:cNvSpPr>
          <p:nvPr>
            <p:ph idx="16"/>
          </p:nvPr>
        </p:nvSpPr>
        <p:spPr/>
        <p:txBody>
          <a:bodyPr>
            <a:normAutofit lnSpcReduction="10000"/>
          </a:bodyPr>
          <a:lstStyle/>
          <a:p>
            <a:endParaRPr lang="en-GB"/>
          </a:p>
        </p:txBody>
      </p:sp>
      <p:sp>
        <p:nvSpPr>
          <p:cNvPr id="6" name="Tijdelijke aanduiding voor inhoud 5"/>
          <p:cNvSpPr>
            <a:spLocks noGrp="1"/>
          </p:cNvSpPr>
          <p:nvPr>
            <p:ph idx="17"/>
          </p:nvPr>
        </p:nvSpPr>
        <p:spPr/>
        <p:txBody>
          <a:bodyPr/>
          <a:lstStyle/>
          <a:p>
            <a:endParaRPr lang="en-GB"/>
          </a:p>
        </p:txBody>
      </p:sp>
      <p:sp>
        <p:nvSpPr>
          <p:cNvPr id="7" name="Tijdelijke aanduiding voor inhoud 6"/>
          <p:cNvSpPr>
            <a:spLocks noGrp="1"/>
          </p:cNvSpPr>
          <p:nvPr>
            <p:ph idx="19"/>
          </p:nvPr>
        </p:nvSpPr>
        <p:spPr/>
        <p:txBody>
          <a:bodyPr/>
          <a:lstStyle/>
          <a:p>
            <a:endParaRPr lang="en-GB"/>
          </a:p>
        </p:txBody>
      </p:sp>
    </p:spTree>
    <p:extLst>
      <p:ext uri="{BB962C8B-B14F-4D97-AF65-F5344CB8AC3E}">
        <p14:creationId xmlns:p14="http://schemas.microsoft.com/office/powerpoint/2010/main" val="196917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droppedImage.pdf"/>
          <p:cNvPicPr>
            <a:picLocks noChangeAspect="1"/>
          </p:cNvPicPr>
          <p:nvPr/>
        </p:nvPicPr>
        <p:blipFill>
          <a:blip r:embed="rId2">
            <a:extLst/>
          </a:blip>
          <a:stretch>
            <a:fillRect/>
          </a:stretch>
        </p:blipFill>
        <p:spPr>
          <a:xfrm>
            <a:off x="2652015" y="1175143"/>
            <a:ext cx="5456200" cy="5456200"/>
          </a:xfrm>
          <a:prstGeom prst="rect">
            <a:avLst/>
          </a:prstGeom>
          <a:ln w="12700">
            <a:miter lim="400000"/>
          </a:ln>
        </p:spPr>
      </p:pic>
    </p:spTree>
    <p:extLst>
      <p:ext uri="{BB962C8B-B14F-4D97-AF65-F5344CB8AC3E}">
        <p14:creationId xmlns:p14="http://schemas.microsoft.com/office/powerpoint/2010/main" val="411871244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Let op:</a:t>
            </a:r>
            <a:endParaRPr lang="en-GB" dirty="0"/>
          </a:p>
        </p:txBody>
      </p:sp>
      <p:sp>
        <p:nvSpPr>
          <p:cNvPr id="3" name="Tijdelijke aanduiding voor tekst 2"/>
          <p:cNvSpPr>
            <a:spLocks noGrp="1"/>
          </p:cNvSpPr>
          <p:nvPr>
            <p:ph type="body" idx="1"/>
          </p:nvPr>
        </p:nvSpPr>
        <p:spPr/>
        <p:txBody>
          <a:bodyPr/>
          <a:lstStyle/>
          <a:p>
            <a:r>
              <a:rPr lang="nl-NL" dirty="0"/>
              <a:t>Termen: veld, bieb, werkplaats, lab en showroom zijn figuurlijk bedoeld:</a:t>
            </a:r>
          </a:p>
          <a:p>
            <a:endParaRPr lang="nl-NL" dirty="0"/>
          </a:p>
          <a:p>
            <a:pPr marL="342900" indent="-342900">
              <a:buFont typeface="Arial" panose="020B0604020202020204" pitchFamily="34" charset="0"/>
              <a:buChar char="•"/>
            </a:pPr>
            <a:r>
              <a:rPr lang="nl-NL" dirty="0"/>
              <a:t>Niet al het ‘lab’-werk vindt plaats in het laboratorium. </a:t>
            </a:r>
          </a:p>
          <a:p>
            <a:pPr marL="342900" indent="-342900">
              <a:buFont typeface="Arial" panose="020B0604020202020204" pitchFamily="34" charset="0"/>
              <a:buChar char="•"/>
            </a:pPr>
            <a:r>
              <a:rPr lang="nl-NL" dirty="0"/>
              <a:t>Ook niet al het ‘veld’-werk in het veld.</a:t>
            </a:r>
          </a:p>
          <a:p>
            <a:pPr marL="342900" indent="-342900">
              <a:buFont typeface="Arial" panose="020B0604020202020204" pitchFamily="34" charset="0"/>
              <a:buChar char="•"/>
            </a:pPr>
            <a:r>
              <a:rPr lang="nl-NL" dirty="0"/>
              <a:t>Werkplaats is ook ruimer dan alleen de werkplaats….</a:t>
            </a:r>
            <a:endParaRPr lang="en-GB" dirty="0"/>
          </a:p>
        </p:txBody>
      </p:sp>
      <p:sp>
        <p:nvSpPr>
          <p:cNvPr id="4" name="Tijdelijke aanduiding voor dianummer 3"/>
          <p:cNvSpPr>
            <a:spLocks noGrp="1"/>
          </p:cNvSpPr>
          <p:nvPr>
            <p:ph type="sldNum" sz="quarter" idx="2"/>
          </p:nvPr>
        </p:nvSpPr>
        <p:spPr/>
        <p:txBody>
          <a:bodyPr/>
          <a:lstStyle/>
          <a:p>
            <a:fld id="{86CB4B4D-7CA3-9044-876B-883B54F8677D}" type="slidenum">
              <a:rPr lang="en-GB" smtClean="0"/>
              <a:t>25</a:t>
            </a:fld>
            <a:endParaRPr lang="en-GB"/>
          </a:p>
        </p:txBody>
      </p:sp>
    </p:spTree>
    <p:extLst>
      <p:ext uri="{BB962C8B-B14F-4D97-AF65-F5344CB8AC3E}">
        <p14:creationId xmlns:p14="http://schemas.microsoft.com/office/powerpoint/2010/main" val="18609643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Screen Shot 2014-02-07 at 10.35.00.png"/>
          <p:cNvPicPr>
            <a:picLocks noChangeAspect="1"/>
          </p:cNvPicPr>
          <p:nvPr/>
        </p:nvPicPr>
        <p:blipFill>
          <a:blip r:embed="rId2">
            <a:extLst/>
          </a:blip>
          <a:stretch>
            <a:fillRect/>
          </a:stretch>
        </p:blipFill>
        <p:spPr>
          <a:xfrm>
            <a:off x="1920043" y="996196"/>
            <a:ext cx="6223994" cy="5804298"/>
          </a:xfrm>
          <a:prstGeom prst="rect">
            <a:avLst/>
          </a:prstGeom>
          <a:ln w="12700">
            <a:miter lim="400000"/>
          </a:ln>
        </p:spPr>
      </p:pic>
      <p:sp>
        <p:nvSpPr>
          <p:cNvPr id="2" name="Titel 1"/>
          <p:cNvSpPr>
            <a:spLocks noGrp="1"/>
          </p:cNvSpPr>
          <p:nvPr>
            <p:ph type="title"/>
          </p:nvPr>
        </p:nvSpPr>
        <p:spPr/>
        <p:txBody>
          <a:bodyPr/>
          <a:lstStyle/>
          <a:p>
            <a:r>
              <a:rPr lang="nl-NL" dirty="0"/>
              <a:t>BIEB</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Bieb: oriëntatie op bestaand werk</a:t>
            </a:r>
          </a:p>
          <a:p>
            <a:r>
              <a:rPr lang="nl-NL" dirty="0"/>
              <a:t>Alternatief begrip: deskresearch</a:t>
            </a:r>
          </a:p>
          <a:p>
            <a:endParaRPr lang="nl-NL" dirty="0"/>
          </a:p>
          <a:p>
            <a:r>
              <a:rPr lang="nl-NL" dirty="0"/>
              <a:t>Wat hebben anderen al gedaan?</a:t>
            </a:r>
          </a:p>
          <a:p>
            <a:endParaRPr lang="nl-NL" dirty="0"/>
          </a:p>
          <a:p>
            <a:r>
              <a:rPr lang="nl-NL" dirty="0"/>
              <a:t>Doel: bestaand werk verbeteren</a:t>
            </a:r>
            <a:endParaRPr lang="en-GB" dirty="0"/>
          </a:p>
        </p:txBody>
      </p:sp>
    </p:spTree>
    <p:extLst>
      <p:ext uri="{BB962C8B-B14F-4D97-AF65-F5344CB8AC3E}">
        <p14:creationId xmlns:p14="http://schemas.microsoft.com/office/powerpoint/2010/main" val="418828361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Screen Shot 2014-02-07 at 10.35.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9787" y="1312863"/>
            <a:ext cx="6759575"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Titel 1"/>
          <p:cNvSpPr>
            <a:spLocks noGrp="1"/>
          </p:cNvSpPr>
          <p:nvPr>
            <p:ph type="title"/>
          </p:nvPr>
        </p:nvSpPr>
        <p:spPr/>
        <p:txBody>
          <a:bodyPr/>
          <a:lstStyle/>
          <a:p>
            <a:r>
              <a:rPr lang="nl-NL" dirty="0"/>
              <a:t>Veld</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Veld: oriëntatie en overzicht krijgen over toepassingscontext</a:t>
            </a:r>
          </a:p>
          <a:p>
            <a:endParaRPr lang="nl-NL" dirty="0"/>
          </a:p>
          <a:p>
            <a:r>
              <a:rPr lang="nl-NL" dirty="0"/>
              <a:t>Wensen en behoeften van gebruikers in kaart brengen</a:t>
            </a:r>
          </a:p>
          <a:p>
            <a:endParaRPr lang="nl-NL" dirty="0"/>
          </a:p>
          <a:p>
            <a:r>
              <a:rPr lang="nl-NL" dirty="0"/>
              <a:t>Inventariseren van gebruikersproblemen</a:t>
            </a:r>
          </a:p>
          <a:p>
            <a:endParaRPr lang="nl-NL" dirty="0"/>
          </a:p>
          <a:p>
            <a:r>
              <a:rPr lang="nl-NL" dirty="0"/>
              <a:t>Bijvoorbeeld: onderzoeken of het bedrijf dat je wilt starten een goede kans maakt</a:t>
            </a:r>
            <a:endParaRPr lang="en-GB" dirty="0"/>
          </a:p>
        </p:txBody>
      </p:sp>
    </p:spTree>
    <p:extLst>
      <p:ext uri="{BB962C8B-B14F-4D97-AF65-F5344CB8AC3E}">
        <p14:creationId xmlns:p14="http://schemas.microsoft.com/office/powerpoint/2010/main" val="367759480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Screen Shot 2014-02-07 at 10.34.52.png"/>
          <p:cNvPicPr>
            <a:picLocks noChangeAspect="1"/>
          </p:cNvPicPr>
          <p:nvPr/>
        </p:nvPicPr>
        <p:blipFill>
          <a:blip r:embed="rId2">
            <a:extLst/>
          </a:blip>
          <a:stretch>
            <a:fillRect/>
          </a:stretch>
        </p:blipFill>
        <p:spPr>
          <a:xfrm>
            <a:off x="1889740" y="1422074"/>
            <a:ext cx="6322220" cy="5357814"/>
          </a:xfrm>
          <a:prstGeom prst="rect">
            <a:avLst/>
          </a:prstGeom>
          <a:ln w="12700">
            <a:miter lim="400000"/>
          </a:ln>
        </p:spPr>
      </p:pic>
      <p:sp>
        <p:nvSpPr>
          <p:cNvPr id="2" name="Titel 1"/>
          <p:cNvSpPr>
            <a:spLocks noGrp="1"/>
          </p:cNvSpPr>
          <p:nvPr>
            <p:ph type="title"/>
          </p:nvPr>
        </p:nvSpPr>
        <p:spPr/>
        <p:txBody>
          <a:bodyPr/>
          <a:lstStyle/>
          <a:p>
            <a:r>
              <a:rPr lang="nl-NL" dirty="0"/>
              <a:t>Werkplaats</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Werkplaats: </a:t>
            </a:r>
          </a:p>
          <a:p>
            <a:r>
              <a:rPr lang="nl-NL" dirty="0"/>
              <a:t>Zelf de oplossing verbeteren zonder nieuwe informatie uit toepassingscontext of beschikbaar werk gebruiken.</a:t>
            </a:r>
          </a:p>
          <a:p>
            <a:endParaRPr lang="nl-NL" dirty="0"/>
          </a:p>
          <a:p>
            <a:r>
              <a:rPr lang="nl-NL" dirty="0"/>
              <a:t>Schetsen, prototypes en </a:t>
            </a:r>
            <a:r>
              <a:rPr lang="nl-NL" dirty="0" err="1"/>
              <a:t>mock</a:t>
            </a:r>
            <a:r>
              <a:rPr lang="nl-NL" dirty="0"/>
              <a:t>-ups opleveren.</a:t>
            </a:r>
          </a:p>
          <a:p>
            <a:endParaRPr lang="nl-NL" dirty="0"/>
          </a:p>
          <a:p>
            <a:r>
              <a:rPr lang="nl-NL" dirty="0"/>
              <a:t>Prototypes realiseren, </a:t>
            </a:r>
            <a:r>
              <a:rPr lang="nl-NL" dirty="0" err="1"/>
              <a:t>Proof</a:t>
            </a:r>
            <a:r>
              <a:rPr lang="nl-NL" dirty="0"/>
              <a:t> of </a:t>
            </a:r>
            <a:r>
              <a:rPr lang="nl-NL" dirty="0" err="1"/>
              <a:t>Concepts</a:t>
            </a:r>
            <a:r>
              <a:rPr lang="nl-NL" dirty="0"/>
              <a:t>, Pilot </a:t>
            </a:r>
            <a:endParaRPr lang="en-GB" dirty="0"/>
          </a:p>
        </p:txBody>
      </p:sp>
    </p:spTree>
    <p:extLst>
      <p:ext uri="{BB962C8B-B14F-4D97-AF65-F5344CB8AC3E}">
        <p14:creationId xmlns:p14="http://schemas.microsoft.com/office/powerpoint/2010/main" val="19327388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Screen Shot 2014-02-07 at 10.34.36.png"/>
          <p:cNvPicPr>
            <a:picLocks noChangeAspect="1"/>
          </p:cNvPicPr>
          <p:nvPr/>
        </p:nvPicPr>
        <p:blipFill>
          <a:blip r:embed="rId2">
            <a:extLst/>
          </a:blip>
          <a:stretch>
            <a:fillRect/>
          </a:stretch>
        </p:blipFill>
        <p:spPr>
          <a:xfrm>
            <a:off x="2063791" y="1290947"/>
            <a:ext cx="5938243" cy="5447110"/>
          </a:xfrm>
          <a:prstGeom prst="rect">
            <a:avLst/>
          </a:prstGeom>
          <a:ln w="12700">
            <a:miter lim="400000"/>
          </a:ln>
        </p:spPr>
      </p:pic>
      <p:sp>
        <p:nvSpPr>
          <p:cNvPr id="2" name="Titel 1"/>
          <p:cNvSpPr>
            <a:spLocks noGrp="1"/>
          </p:cNvSpPr>
          <p:nvPr>
            <p:ph type="title"/>
          </p:nvPr>
        </p:nvSpPr>
        <p:spPr/>
        <p:txBody>
          <a:bodyPr/>
          <a:lstStyle/>
          <a:p>
            <a:r>
              <a:rPr lang="nl-NL" dirty="0"/>
              <a:t>Laboratorium</a:t>
            </a:r>
            <a:endParaRPr lang="en-GB" dirty="0"/>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Laboratorium:</a:t>
            </a:r>
            <a:br>
              <a:rPr lang="nl-NL" dirty="0"/>
            </a:br>
            <a:r>
              <a:rPr lang="nl-NL" dirty="0"/>
              <a:t>aspecten van de oplossing toetsen aan de toepassingscontext.</a:t>
            </a:r>
          </a:p>
          <a:p>
            <a:r>
              <a:rPr lang="nl-NL" dirty="0"/>
              <a:t>Concluderend karakter</a:t>
            </a:r>
          </a:p>
          <a:p>
            <a:endParaRPr lang="nl-NL" dirty="0"/>
          </a:p>
          <a:p>
            <a:r>
              <a:rPr lang="nl-NL" dirty="0"/>
              <a:t>Gebruikerstest, doormeten van delen van de oplossing (sensoren)</a:t>
            </a:r>
          </a:p>
          <a:p>
            <a:endParaRPr lang="nl-NL" dirty="0"/>
          </a:p>
        </p:txBody>
      </p:sp>
    </p:spTree>
    <p:extLst>
      <p:ext uri="{BB962C8B-B14F-4D97-AF65-F5344CB8AC3E}">
        <p14:creationId xmlns:p14="http://schemas.microsoft.com/office/powerpoint/2010/main" val="63082000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Doel van deze les:</a:t>
            </a:r>
          </a:p>
        </p:txBody>
      </p:sp>
      <p:sp>
        <p:nvSpPr>
          <p:cNvPr id="3" name="Tijdelijke aanduiding voor inhoud 2"/>
          <p:cNvSpPr>
            <a:spLocks noGrp="1"/>
          </p:cNvSpPr>
          <p:nvPr>
            <p:ph idx="13"/>
          </p:nvPr>
        </p:nvSpPr>
        <p:spPr/>
        <p:txBody>
          <a:bodyPr/>
          <a:lstStyle/>
          <a:p>
            <a:pPr marL="0" indent="0">
              <a:buNone/>
            </a:pPr>
            <a:r>
              <a:rPr lang="nl-NL" dirty="0"/>
              <a:t>Aan het einde van de les:</a:t>
            </a:r>
          </a:p>
          <a:p>
            <a:pPr marL="342900" indent="-342900">
              <a:buFont typeface="Arial" panose="020B0604020202020204" pitchFamily="34" charset="0"/>
              <a:buChar char="•"/>
            </a:pPr>
            <a:r>
              <a:rPr lang="nl-NL" dirty="0"/>
              <a:t>Ken je de Design- en Implementatiefase uit de System Development Life </a:t>
            </a:r>
            <a:r>
              <a:rPr lang="nl-NL" dirty="0" err="1"/>
              <a:t>Cycle</a:t>
            </a:r>
            <a:r>
              <a:rPr lang="nl-NL" dirty="0"/>
              <a:t> (SDLC).</a:t>
            </a:r>
          </a:p>
          <a:p>
            <a:pPr marL="342900" indent="-342900">
              <a:buFont typeface="Arial" panose="020B0604020202020204" pitchFamily="34" charset="0"/>
              <a:buChar char="•"/>
            </a:pPr>
            <a:r>
              <a:rPr lang="nl-NL" dirty="0"/>
              <a:t>Ken je verschillende software ontwikkelmodellen en weet je globaal wanneer je voor een bepaald model kiest.</a:t>
            </a:r>
          </a:p>
          <a:p>
            <a:endParaRPr lang="nl-NL" dirty="0"/>
          </a:p>
          <a:p>
            <a:endParaRPr lang="nl-NL" dirty="0"/>
          </a:p>
          <a:p>
            <a:endParaRPr lang="nl-NL" dirty="0"/>
          </a:p>
          <a:p>
            <a:endParaRPr lang="nl-NL"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665378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Screen Shot 2014-02-07 at 10.34.44.png"/>
          <p:cNvPicPr>
            <a:picLocks noChangeAspect="1"/>
          </p:cNvPicPr>
          <p:nvPr/>
        </p:nvPicPr>
        <p:blipFill>
          <a:blip r:embed="rId2">
            <a:extLst/>
          </a:blip>
          <a:stretch>
            <a:fillRect/>
          </a:stretch>
        </p:blipFill>
        <p:spPr>
          <a:xfrm>
            <a:off x="1961869" y="1351569"/>
            <a:ext cx="6072188" cy="5438180"/>
          </a:xfrm>
          <a:prstGeom prst="rect">
            <a:avLst/>
          </a:prstGeom>
          <a:ln w="12700">
            <a:miter lim="400000"/>
          </a:ln>
        </p:spPr>
      </p:pic>
      <p:sp>
        <p:nvSpPr>
          <p:cNvPr id="2" name="Titel 1"/>
          <p:cNvSpPr>
            <a:spLocks noGrp="1"/>
          </p:cNvSpPr>
          <p:nvPr>
            <p:ph type="title"/>
          </p:nvPr>
        </p:nvSpPr>
        <p:spPr/>
        <p:txBody>
          <a:bodyPr/>
          <a:lstStyle/>
          <a:p>
            <a:r>
              <a:rPr lang="nl-NL" dirty="0"/>
              <a:t>Showroom</a:t>
            </a:r>
            <a:endParaRPr lang="en-GB" dirty="0"/>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r>
              <a:rPr lang="nl-NL" dirty="0"/>
              <a:t>Showroom: zeker stellen dat je oplossing werkt ten opzichte van beschikbaar werk.</a:t>
            </a:r>
          </a:p>
          <a:p>
            <a:endParaRPr lang="nl-NL" dirty="0"/>
          </a:p>
          <a:p>
            <a:r>
              <a:rPr lang="nl-NL" dirty="0"/>
              <a:t>De herbruikbaarheid van het werk wordt onderzocht.</a:t>
            </a:r>
            <a:endParaRPr lang="en-GB" dirty="0"/>
          </a:p>
        </p:txBody>
      </p:sp>
    </p:spTree>
    <p:extLst>
      <p:ext uri="{BB962C8B-B14F-4D97-AF65-F5344CB8AC3E}">
        <p14:creationId xmlns:p14="http://schemas.microsoft.com/office/powerpoint/2010/main" val="62027425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200" dirty="0"/>
              <a:t>Hoe nu de onderzoeksstrategie bepalen?</a:t>
            </a:r>
            <a:endParaRPr lang="en-GB" sz="3200" dirty="0"/>
          </a:p>
        </p:txBody>
      </p:sp>
      <p:sp>
        <p:nvSpPr>
          <p:cNvPr id="3" name="Tijdelijke aanduiding voor inhoud 2"/>
          <p:cNvSpPr>
            <a:spLocks noGrp="1"/>
          </p:cNvSpPr>
          <p:nvPr>
            <p:ph idx="13"/>
          </p:nvPr>
        </p:nvSpPr>
        <p:spPr/>
        <p:txBody>
          <a:bodyPr/>
          <a:lstStyle/>
          <a:p>
            <a:r>
              <a:rPr lang="nl-NL" dirty="0"/>
              <a:t>Combineren van strategieën: triangulatie</a:t>
            </a:r>
          </a:p>
          <a:p>
            <a:endParaRPr lang="nl-NL" dirty="0"/>
          </a:p>
          <a:p>
            <a:r>
              <a:rPr lang="nl-NL" dirty="0"/>
              <a:t>Drie hulpvragen:</a:t>
            </a:r>
          </a:p>
          <a:p>
            <a:pPr marL="342900" indent="-342900">
              <a:buFontTx/>
              <a:buChar char="-"/>
            </a:pPr>
            <a:r>
              <a:rPr lang="nl-NL" dirty="0"/>
              <a:t>Overzicht of zekerheid?</a:t>
            </a:r>
          </a:p>
          <a:p>
            <a:pPr marL="342900" indent="-342900">
              <a:buFontTx/>
              <a:buChar char="-"/>
            </a:pPr>
            <a:r>
              <a:rPr lang="nl-NL" dirty="0"/>
              <a:t>Relevant of grondig</a:t>
            </a:r>
          </a:p>
          <a:p>
            <a:pPr marL="342900" indent="-342900">
              <a:buFontTx/>
              <a:buChar char="-"/>
            </a:pPr>
            <a:r>
              <a:rPr lang="nl-NL" dirty="0"/>
              <a:t>Inspiratie of data?</a:t>
            </a:r>
            <a:endParaRPr lang="en-GB"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1754513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Huiswerk</a:t>
            </a:r>
          </a:p>
        </p:txBody>
      </p:sp>
      <p:sp>
        <p:nvSpPr>
          <p:cNvPr id="3" name="Tijdelijke aanduiding voor inhoud 2"/>
          <p:cNvSpPr>
            <a:spLocks noGrp="1"/>
          </p:cNvSpPr>
          <p:nvPr>
            <p:ph idx="13"/>
          </p:nvPr>
        </p:nvSpPr>
        <p:spPr/>
        <p:txBody>
          <a:bodyPr/>
          <a:lstStyle/>
          <a:p>
            <a:pPr marL="342900" indent="-342900">
              <a:buFont typeface="Arial" panose="020B0604020202020204" pitchFamily="34" charset="0"/>
              <a:buChar char="•"/>
            </a:pPr>
            <a:r>
              <a:rPr lang="nl-NL" sz="2400" b="0" dirty="0"/>
              <a:t>Doorlezen digitale reader:</a:t>
            </a:r>
            <a:br>
              <a:rPr lang="nl-NL" sz="2400" b="0" dirty="0"/>
            </a:br>
            <a:r>
              <a:rPr lang="nl-NL" sz="2400" b="0" dirty="0"/>
              <a:t>“</a:t>
            </a:r>
            <a:r>
              <a:rPr lang="en-US" sz="2400" b="0" dirty="0"/>
              <a:t>Managing software Requirements </a:t>
            </a:r>
            <a:r>
              <a:rPr lang="en-US" sz="2400" b="0" dirty="0" err="1"/>
              <a:t>hoofdstuk</a:t>
            </a:r>
            <a:r>
              <a:rPr lang="en-US" sz="2400" b="0" dirty="0"/>
              <a:t> 2</a:t>
            </a:r>
            <a:r>
              <a:rPr lang="nl-NL" sz="2400" b="0" dirty="0"/>
              <a:t>.pdf”</a:t>
            </a:r>
          </a:p>
          <a:p>
            <a:pPr marL="342900" indent="-342900">
              <a:buFont typeface="Arial" panose="020B0604020202020204" pitchFamily="34" charset="0"/>
              <a:buChar char="•"/>
            </a:pPr>
            <a:r>
              <a:rPr lang="nl-NL" sz="2400" b="0" dirty="0"/>
              <a:t>Doorlezen Beoordeling Casus</a:t>
            </a:r>
          </a:p>
          <a:p>
            <a:pPr marL="342900" indent="-342900">
              <a:buFont typeface="Arial" panose="020B0604020202020204" pitchFamily="34" charset="0"/>
              <a:buChar char="•"/>
            </a:pPr>
            <a:r>
              <a:rPr lang="nl-NL" sz="2400" b="0" dirty="0"/>
              <a:t>Bestuderen relevante pag. uit boek</a:t>
            </a:r>
          </a:p>
          <a:p>
            <a:pPr marL="342900" indent="-342900">
              <a:buFont typeface="Arial" panose="020B0604020202020204" pitchFamily="34" charset="0"/>
              <a:buChar char="•"/>
            </a:pPr>
            <a:endParaRPr lang="nl-NL" sz="2400" b="0" dirty="0"/>
          </a:p>
          <a:p>
            <a:pPr marL="342900" indent="-342900">
              <a:buFont typeface="Arial" panose="020B0604020202020204" pitchFamily="34" charset="0"/>
              <a:buChar char="•"/>
            </a:pPr>
            <a:r>
              <a:rPr lang="nl-NL" sz="2400" b="0" dirty="0"/>
              <a:t>Stuur 2 multiple </a:t>
            </a:r>
            <a:r>
              <a:rPr lang="nl-NL" sz="2400" b="0" dirty="0" err="1"/>
              <a:t>choice</a:t>
            </a:r>
            <a:r>
              <a:rPr lang="nl-NL" sz="2400" b="0" dirty="0"/>
              <a:t> vragen MET antwoorden naar de docent met mogelijke </a:t>
            </a:r>
            <a:r>
              <a:rPr lang="nl-NL" sz="2400" b="0" dirty="0" err="1"/>
              <a:t>toetsvragen</a:t>
            </a:r>
            <a:r>
              <a:rPr lang="nl-NL" sz="2400" b="0" dirty="0"/>
              <a:t>. </a:t>
            </a:r>
          </a:p>
          <a:p>
            <a:pPr marL="342900" indent="-342900">
              <a:buFont typeface="Arial" panose="020B0604020202020204" pitchFamily="34" charset="0"/>
              <a:buChar char="•"/>
            </a:pPr>
            <a:endParaRPr lang="nl-NL" sz="2400" b="0" dirty="0"/>
          </a:p>
          <a:p>
            <a:pPr marL="342900" indent="-342900">
              <a:buFont typeface="Arial" panose="020B0604020202020204" pitchFamily="34" charset="0"/>
              <a:buChar char="•"/>
            </a:pPr>
            <a:endParaRPr lang="nl-NL" sz="2400" b="0" dirty="0"/>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21688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System Development Life </a:t>
            </a:r>
            <a:r>
              <a:rPr lang="nl-NL" dirty="0" err="1"/>
              <a:t>Cycle</a:t>
            </a:r>
            <a:r>
              <a:rPr lang="nl-NL" dirty="0"/>
              <a:t> (SDLC)</a:t>
            </a:r>
          </a:p>
        </p:txBody>
      </p:sp>
      <p:sp>
        <p:nvSpPr>
          <p:cNvPr id="3" name="Tijdelijke aanduiding voor inhoud 2"/>
          <p:cNvSpPr>
            <a:spLocks noGrp="1"/>
          </p:cNvSpPr>
          <p:nvPr>
            <p:ph idx="13"/>
          </p:nvPr>
        </p:nvSpPr>
        <p:spPr/>
        <p:txBody>
          <a:bodyPr/>
          <a:lstStyle/>
          <a:p>
            <a:endParaRPr lang="en-GB"/>
          </a:p>
        </p:txBody>
      </p:sp>
      <p:sp>
        <p:nvSpPr>
          <p:cNvPr id="4" name="Tijdelijke aanduiding voor inhoud 3"/>
          <p:cNvSpPr>
            <a:spLocks noGrp="1"/>
          </p:cNvSpPr>
          <p:nvPr>
            <p:ph idx="16"/>
          </p:nvPr>
        </p:nvSpPr>
        <p:spPr/>
        <p:txBody>
          <a:bodyPr>
            <a:normAutofit lnSpcReduction="10000"/>
          </a:bodyPr>
          <a:lstStyle/>
          <a:p>
            <a:endParaRPr lang="en-GB"/>
          </a:p>
        </p:txBody>
      </p:sp>
      <p:sp>
        <p:nvSpPr>
          <p:cNvPr id="6" name="Tijdelijke aanduiding voor inhoud 5"/>
          <p:cNvSpPr>
            <a:spLocks noGrp="1"/>
          </p:cNvSpPr>
          <p:nvPr>
            <p:ph idx="17"/>
          </p:nvPr>
        </p:nvSpPr>
        <p:spPr/>
        <p:txBody>
          <a:bodyPr/>
          <a:lstStyle/>
          <a:p>
            <a:endParaRPr lang="en-GB"/>
          </a:p>
        </p:txBody>
      </p:sp>
      <p:sp>
        <p:nvSpPr>
          <p:cNvPr id="10" name="Tijdelijke aanduiding voor inhoud 9"/>
          <p:cNvSpPr>
            <a:spLocks noGrp="1"/>
          </p:cNvSpPr>
          <p:nvPr>
            <p:ph idx="19"/>
          </p:nvPr>
        </p:nvSpPr>
        <p:spPr/>
        <p:txBody>
          <a:bodyPr/>
          <a:lstStyle/>
          <a:p>
            <a:endParaRPr lang="en-GB"/>
          </a:p>
        </p:txBody>
      </p:sp>
      <p:sp>
        <p:nvSpPr>
          <p:cNvPr id="5" name="Tekstvak 4"/>
          <p:cNvSpPr txBox="1"/>
          <p:nvPr/>
        </p:nvSpPr>
        <p:spPr>
          <a:xfrm>
            <a:off x="826070" y="2778292"/>
            <a:ext cx="1585690" cy="523220"/>
          </a:xfrm>
          <a:prstGeom prst="rect">
            <a:avLst/>
          </a:prstGeom>
          <a:noFill/>
        </p:spPr>
        <p:txBody>
          <a:bodyPr wrap="none" rtlCol="0">
            <a:spAutoFit/>
          </a:bodyPr>
          <a:lstStyle>
            <a:defPPr>
              <a:defRPr lang="nl-NL"/>
            </a:defPPr>
            <a:lvl1pPr>
              <a:defRPr sz="2800"/>
            </a:lvl1pPr>
          </a:lstStyle>
          <a:p>
            <a:pPr defTabSz="914400"/>
            <a:r>
              <a:rPr lang="nl-NL" dirty="0">
                <a:solidFill>
                  <a:prstClr val="black"/>
                </a:solidFill>
                <a:latin typeface="Arial"/>
              </a:rPr>
              <a:t>Planning</a:t>
            </a:r>
          </a:p>
        </p:txBody>
      </p:sp>
      <p:grpSp>
        <p:nvGrpSpPr>
          <p:cNvPr id="15" name="Groep 14"/>
          <p:cNvGrpSpPr/>
          <p:nvPr/>
        </p:nvGrpSpPr>
        <p:grpSpPr>
          <a:xfrm>
            <a:off x="2377586" y="3023445"/>
            <a:ext cx="1955222" cy="675620"/>
            <a:chOff x="2411760" y="3651888"/>
            <a:chExt cx="1955222" cy="675620"/>
          </a:xfrm>
        </p:grpSpPr>
        <p:sp>
          <p:nvSpPr>
            <p:cNvPr id="7" name="Tekstvak 6"/>
            <p:cNvSpPr txBox="1"/>
            <p:nvPr/>
          </p:nvSpPr>
          <p:spPr>
            <a:xfrm>
              <a:off x="2843808" y="3804288"/>
              <a:ext cx="1523174" cy="523220"/>
            </a:xfrm>
            <a:prstGeom prst="rect">
              <a:avLst/>
            </a:prstGeom>
            <a:noFill/>
          </p:spPr>
          <p:txBody>
            <a:bodyPr wrap="none" rtlCol="0">
              <a:spAutoFit/>
            </a:bodyPr>
            <a:lstStyle/>
            <a:p>
              <a:pPr defTabSz="914400"/>
              <a:r>
                <a:rPr lang="nl-NL" sz="2800" dirty="0">
                  <a:solidFill>
                    <a:prstClr val="black"/>
                  </a:solidFill>
                  <a:latin typeface="Arial"/>
                </a:rPr>
                <a:t>Analysis</a:t>
              </a:r>
            </a:p>
          </p:txBody>
        </p:sp>
        <p:cxnSp>
          <p:nvCxnSpPr>
            <p:cNvPr id="11" name="Rechte verbindingslijn met pijl 10"/>
            <p:cNvCxnSpPr/>
            <p:nvPr/>
          </p:nvCxnSpPr>
          <p:spPr bwMode="auto">
            <a:xfrm>
              <a:off x="2411760" y="365188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Tekstvak 7"/>
          <p:cNvSpPr txBox="1"/>
          <p:nvPr/>
        </p:nvSpPr>
        <p:spPr>
          <a:xfrm>
            <a:off x="4352903" y="3699065"/>
            <a:ext cx="1305165" cy="523220"/>
          </a:xfrm>
          <a:prstGeom prst="rect">
            <a:avLst/>
          </a:prstGeom>
          <a:noFill/>
        </p:spPr>
        <p:txBody>
          <a:bodyPr wrap="none" rtlCol="0">
            <a:spAutoFit/>
          </a:bodyPr>
          <a:lstStyle/>
          <a:p>
            <a:pPr defTabSz="914400"/>
            <a:r>
              <a:rPr lang="nl-NL" sz="2800" dirty="0">
                <a:solidFill>
                  <a:prstClr val="black"/>
                </a:solidFill>
                <a:latin typeface="Arial"/>
              </a:rPr>
              <a:t>Design</a:t>
            </a:r>
          </a:p>
        </p:txBody>
      </p:sp>
      <p:cxnSp>
        <p:nvCxnSpPr>
          <p:cNvPr id="13" name="Rechte verbindingslijn met pijl 12"/>
          <p:cNvCxnSpPr/>
          <p:nvPr/>
        </p:nvCxnSpPr>
        <p:spPr bwMode="auto">
          <a:xfrm>
            <a:off x="4332808" y="3568260"/>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kstvak 8"/>
          <p:cNvSpPr txBox="1"/>
          <p:nvPr/>
        </p:nvSpPr>
        <p:spPr>
          <a:xfrm>
            <a:off x="5977986" y="4222285"/>
            <a:ext cx="2645276" cy="523220"/>
          </a:xfrm>
          <a:prstGeom prst="rect">
            <a:avLst/>
          </a:prstGeom>
          <a:noFill/>
          <a:ln w="50800">
            <a:solidFill>
              <a:schemeClr val="accent2"/>
            </a:solidFill>
          </a:ln>
        </p:spPr>
        <p:txBody>
          <a:bodyPr wrap="none" rtlCol="0">
            <a:spAutoFit/>
          </a:bodyPr>
          <a:lstStyle>
            <a:defPPr>
              <a:defRPr lang="nl-NL"/>
            </a:defPPr>
            <a:lvl1pPr>
              <a:defRPr sz="2800"/>
            </a:lvl1pPr>
          </a:lstStyle>
          <a:p>
            <a:pPr defTabSz="914400"/>
            <a:r>
              <a:rPr lang="nl-NL" dirty="0" err="1">
                <a:solidFill>
                  <a:prstClr val="black"/>
                </a:solidFill>
                <a:latin typeface="Arial"/>
              </a:rPr>
              <a:t>Implementation</a:t>
            </a:r>
            <a:endParaRPr lang="nl-NL" dirty="0">
              <a:solidFill>
                <a:prstClr val="black"/>
              </a:solidFill>
              <a:latin typeface="Arial"/>
            </a:endParaRPr>
          </a:p>
        </p:txBody>
      </p:sp>
      <p:cxnSp>
        <p:nvCxnSpPr>
          <p:cNvPr id="14" name="Rechte verbindingslijn met pijl 13"/>
          <p:cNvCxnSpPr/>
          <p:nvPr/>
        </p:nvCxnSpPr>
        <p:spPr bwMode="auto">
          <a:xfrm>
            <a:off x="5664083" y="3960675"/>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84632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Implementation</a:t>
            </a:r>
            <a:endParaRPr lang="nl-NL" dirty="0"/>
          </a:p>
        </p:txBody>
      </p:sp>
      <p:sp>
        <p:nvSpPr>
          <p:cNvPr id="3" name="Tijdelijke aanduiding voor inhoud 2"/>
          <p:cNvSpPr>
            <a:spLocks noGrp="1"/>
          </p:cNvSpPr>
          <p:nvPr>
            <p:ph idx="13"/>
          </p:nvPr>
        </p:nvSpPr>
        <p:spPr/>
        <p:txBody>
          <a:bodyPr/>
          <a:lstStyle/>
          <a:p>
            <a:r>
              <a:rPr lang="nl-NL" dirty="0"/>
              <a:t>Focus op het … “maken”!</a:t>
            </a:r>
            <a:br>
              <a:rPr lang="nl-NL" dirty="0"/>
            </a:br>
            <a:r>
              <a:rPr lang="nl-NL" sz="2400" dirty="0"/>
              <a:t>Het realiseren en invoeren van het systeem</a:t>
            </a:r>
          </a:p>
          <a:p>
            <a:r>
              <a:rPr lang="nl-NL" dirty="0"/>
              <a:t>Wat leveren we op?</a:t>
            </a:r>
          </a:p>
          <a:p>
            <a:pPr lvl="1"/>
            <a:r>
              <a:rPr lang="nl-NL" dirty="0"/>
              <a:t>Systeem (incl. benodigde documentatie)</a:t>
            </a:r>
          </a:p>
          <a:p>
            <a:pPr lvl="1"/>
            <a:r>
              <a:rPr lang="nl-NL" dirty="0"/>
              <a:t>Installatie</a:t>
            </a:r>
          </a:p>
          <a:p>
            <a:pPr lvl="1"/>
            <a:r>
              <a:rPr lang="nl-NL" dirty="0"/>
              <a:t>Trainingsprogramma</a:t>
            </a:r>
          </a:p>
          <a:p>
            <a:pPr lvl="1"/>
            <a:r>
              <a:rPr lang="nl-NL" dirty="0"/>
              <a:t>Ondersteuning</a:t>
            </a:r>
          </a:p>
          <a:p>
            <a:pPr lvl="1"/>
            <a:endParaRPr lang="nl-NL" dirty="0"/>
          </a:p>
        </p:txBody>
      </p:sp>
      <p:sp>
        <p:nvSpPr>
          <p:cNvPr id="6" name="Tijdelijke aanduiding voor inhoud 5"/>
          <p:cNvSpPr>
            <a:spLocks noGrp="1"/>
          </p:cNvSpPr>
          <p:nvPr>
            <p:ph idx="16"/>
          </p:nvPr>
        </p:nvSpPr>
        <p:spPr/>
        <p:txBody>
          <a:bodyPr>
            <a:normAutofit lnSpcReduction="10000"/>
          </a:bodyPr>
          <a:lstStyle/>
          <a:p>
            <a:r>
              <a:rPr lang="nl-NL" dirty="0"/>
              <a:t>Wat doen we in elke fase?</a:t>
            </a:r>
            <a:endParaRPr lang="nl-NL" kern="0" dirty="0"/>
          </a:p>
        </p:txBody>
      </p:sp>
      <p:sp>
        <p:nvSpPr>
          <p:cNvPr id="7" name="Tijdelijke aanduiding voor inhoud 6"/>
          <p:cNvSpPr>
            <a:spLocks noGrp="1"/>
          </p:cNvSpPr>
          <p:nvPr>
            <p:ph idx="17"/>
          </p:nvPr>
        </p:nvSpPr>
        <p:spPr/>
        <p:txBody>
          <a:bodyPr/>
          <a:lstStyle/>
          <a:p>
            <a:endParaRPr lang="en-GB"/>
          </a:p>
        </p:txBody>
      </p:sp>
      <p:sp>
        <p:nvSpPr>
          <p:cNvPr id="8" name="Tijdelijke aanduiding voor inhoud 7"/>
          <p:cNvSpPr>
            <a:spLocks noGrp="1"/>
          </p:cNvSpPr>
          <p:nvPr>
            <p:ph idx="19"/>
          </p:nvPr>
        </p:nvSpPr>
        <p:spPr/>
        <p:txBody>
          <a:bodyPr/>
          <a:lstStyle/>
          <a:p>
            <a:endParaRPr lang="en-GB"/>
          </a:p>
        </p:txBody>
      </p:sp>
      <p:sp>
        <p:nvSpPr>
          <p:cNvPr id="4" name="Titel 1"/>
          <p:cNvSpPr txBox="1">
            <a:spLocks/>
          </p:cNvSpPr>
          <p:nvPr/>
        </p:nvSpPr>
        <p:spPr bwMode="auto">
          <a:xfrm>
            <a:off x="971600" y="284813"/>
            <a:ext cx="7127190" cy="50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lvl1pPr algn="l" rtl="0" eaLnBrk="1" fontAlgn="base" hangingPunct="1">
              <a:lnSpc>
                <a:spcPct val="90000"/>
              </a:lnSpc>
              <a:spcBef>
                <a:spcPct val="0"/>
              </a:spcBef>
              <a:spcAft>
                <a:spcPct val="0"/>
              </a:spcAft>
              <a:defRPr lang="nl-NL" sz="2600" b="1" baseline="0">
                <a:solidFill>
                  <a:srgbClr val="E11837"/>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000050"/>
                </a:solidFill>
                <a:latin typeface="OfficinaSans" pitchFamily="2" charset="0"/>
              </a:defRPr>
            </a:lvl2pPr>
            <a:lvl3pPr algn="l" rtl="0" eaLnBrk="1" fontAlgn="base" hangingPunct="1">
              <a:lnSpc>
                <a:spcPct val="90000"/>
              </a:lnSpc>
              <a:spcBef>
                <a:spcPct val="0"/>
              </a:spcBef>
              <a:spcAft>
                <a:spcPct val="0"/>
              </a:spcAft>
              <a:defRPr sz="3200" b="1">
                <a:solidFill>
                  <a:srgbClr val="000050"/>
                </a:solidFill>
                <a:latin typeface="OfficinaSans" pitchFamily="2" charset="0"/>
              </a:defRPr>
            </a:lvl3pPr>
            <a:lvl4pPr algn="l" rtl="0" eaLnBrk="1" fontAlgn="base" hangingPunct="1">
              <a:lnSpc>
                <a:spcPct val="90000"/>
              </a:lnSpc>
              <a:spcBef>
                <a:spcPct val="0"/>
              </a:spcBef>
              <a:spcAft>
                <a:spcPct val="0"/>
              </a:spcAft>
              <a:defRPr sz="3200" b="1">
                <a:solidFill>
                  <a:srgbClr val="000050"/>
                </a:solidFill>
                <a:latin typeface="OfficinaSans" pitchFamily="2" charset="0"/>
              </a:defRPr>
            </a:lvl4pPr>
            <a:lvl5pPr algn="l" rtl="0" eaLnBrk="1" fontAlgn="base" hangingPunct="1">
              <a:lnSpc>
                <a:spcPct val="90000"/>
              </a:lnSpc>
              <a:spcBef>
                <a:spcPct val="0"/>
              </a:spcBef>
              <a:spcAft>
                <a:spcPct val="0"/>
              </a:spcAft>
              <a:defRPr sz="3200" b="1">
                <a:solidFill>
                  <a:srgbClr val="000050"/>
                </a:solidFill>
                <a:latin typeface="OfficinaSans" pitchFamily="2" charset="0"/>
              </a:defRPr>
            </a:lvl5pPr>
            <a:lvl6pPr marL="457200" algn="l" rtl="0" eaLnBrk="1" fontAlgn="base" hangingPunct="1">
              <a:lnSpc>
                <a:spcPct val="90000"/>
              </a:lnSpc>
              <a:spcBef>
                <a:spcPct val="0"/>
              </a:spcBef>
              <a:spcAft>
                <a:spcPct val="0"/>
              </a:spcAft>
              <a:defRPr sz="3200" b="1">
                <a:solidFill>
                  <a:srgbClr val="000050"/>
                </a:solidFill>
                <a:latin typeface="OfficinaSans" pitchFamily="2" charset="0"/>
              </a:defRPr>
            </a:lvl6pPr>
            <a:lvl7pPr marL="914400" algn="l" rtl="0" eaLnBrk="1" fontAlgn="base" hangingPunct="1">
              <a:lnSpc>
                <a:spcPct val="90000"/>
              </a:lnSpc>
              <a:spcBef>
                <a:spcPct val="0"/>
              </a:spcBef>
              <a:spcAft>
                <a:spcPct val="0"/>
              </a:spcAft>
              <a:defRPr sz="3200" b="1">
                <a:solidFill>
                  <a:srgbClr val="000050"/>
                </a:solidFill>
                <a:latin typeface="OfficinaSans" pitchFamily="2" charset="0"/>
              </a:defRPr>
            </a:lvl7pPr>
            <a:lvl8pPr marL="1371600" algn="l" rtl="0" eaLnBrk="1" fontAlgn="base" hangingPunct="1">
              <a:lnSpc>
                <a:spcPct val="90000"/>
              </a:lnSpc>
              <a:spcBef>
                <a:spcPct val="0"/>
              </a:spcBef>
              <a:spcAft>
                <a:spcPct val="0"/>
              </a:spcAft>
              <a:defRPr sz="3200" b="1">
                <a:solidFill>
                  <a:srgbClr val="000050"/>
                </a:solidFill>
                <a:latin typeface="OfficinaSans" pitchFamily="2" charset="0"/>
              </a:defRPr>
            </a:lvl8pPr>
            <a:lvl9pPr marL="1828800" algn="l" rtl="0" eaLnBrk="1" fontAlgn="base" hangingPunct="1">
              <a:lnSpc>
                <a:spcPct val="90000"/>
              </a:lnSpc>
              <a:spcBef>
                <a:spcPct val="0"/>
              </a:spcBef>
              <a:spcAft>
                <a:spcPct val="0"/>
              </a:spcAft>
              <a:defRPr sz="3200" b="1">
                <a:solidFill>
                  <a:srgbClr val="000050"/>
                </a:solidFill>
                <a:latin typeface="OfficinaSans" pitchFamily="2" charset="0"/>
              </a:defRPr>
            </a:lvl9pPr>
          </a:lstStyle>
          <a:p>
            <a:pPr defTabSz="914400"/>
            <a:endParaRPr sz="2800" kern="0" dirty="0"/>
          </a:p>
        </p:txBody>
      </p:sp>
      <p:sp>
        <p:nvSpPr>
          <p:cNvPr id="5" name="Tekstvak 4"/>
          <p:cNvSpPr txBox="1"/>
          <p:nvPr/>
        </p:nvSpPr>
        <p:spPr>
          <a:xfrm rot="20159930">
            <a:off x="3779912" y="5517232"/>
            <a:ext cx="3312368" cy="369332"/>
          </a:xfrm>
          <a:prstGeom prst="rect">
            <a:avLst/>
          </a:prstGeom>
          <a:noFill/>
        </p:spPr>
        <p:txBody>
          <a:bodyPr wrap="square" rtlCol="0">
            <a:spAutoFit/>
          </a:bodyPr>
          <a:lstStyle/>
          <a:p>
            <a:pPr defTabSz="914400"/>
            <a:r>
              <a:rPr lang="nl-NL" dirty="0">
                <a:solidFill>
                  <a:prstClr val="black"/>
                </a:solidFill>
                <a:latin typeface="Arial"/>
              </a:rPr>
              <a:t>Leren we in andere courses!</a:t>
            </a:r>
          </a:p>
        </p:txBody>
      </p:sp>
    </p:spTree>
    <p:extLst>
      <p:ext uri="{BB962C8B-B14F-4D97-AF65-F5344CB8AC3E}">
        <p14:creationId xmlns:p14="http://schemas.microsoft.com/office/powerpoint/2010/main" val="19991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Implementatieproces</a:t>
            </a:r>
          </a:p>
        </p:txBody>
      </p:sp>
      <p:sp>
        <p:nvSpPr>
          <p:cNvPr id="3" name="Tijdelijke aanduiding voor inhoud 2"/>
          <p:cNvSpPr>
            <a:spLocks noGrp="1"/>
          </p:cNvSpPr>
          <p:nvPr>
            <p:ph idx="13"/>
          </p:nvPr>
        </p:nvSpPr>
        <p:spPr/>
        <p:txBody>
          <a:bodyPr>
            <a:noAutofit/>
          </a:bodyPr>
          <a:lstStyle/>
          <a:p>
            <a:pPr marL="342900" indent="-342900">
              <a:buFont typeface="Arial" panose="020B0604020202020204" pitchFamily="34" charset="0"/>
              <a:buChar char="•"/>
            </a:pPr>
            <a:r>
              <a:rPr lang="nl-NL" sz="1800" dirty="0"/>
              <a:t>Constructiefase (</a:t>
            </a:r>
            <a:r>
              <a:rPr lang="nl-NL" sz="1800" dirty="0" err="1"/>
              <a:t>construction</a:t>
            </a:r>
            <a:r>
              <a:rPr lang="nl-NL" sz="1800" dirty="0"/>
              <a:t>)</a:t>
            </a:r>
          </a:p>
          <a:p>
            <a:pPr marL="1085850" lvl="1" indent="-342900">
              <a:buFont typeface="Arial" panose="020B0604020202020204" pitchFamily="34" charset="0"/>
              <a:buChar char="•"/>
            </a:pPr>
            <a:r>
              <a:rPr lang="nl-NL" sz="1800" dirty="0"/>
              <a:t>Bouwen van de software, database, schermen, rapporten (</a:t>
            </a:r>
            <a:r>
              <a:rPr lang="nl-NL" sz="1800" dirty="0" err="1"/>
              <a:t>Build</a:t>
            </a:r>
            <a:r>
              <a:rPr lang="nl-NL" sz="1800" dirty="0"/>
              <a:t>)</a:t>
            </a:r>
          </a:p>
          <a:p>
            <a:pPr marL="1085850" lvl="1" indent="-342900">
              <a:buFont typeface="Arial" panose="020B0604020202020204" pitchFamily="34" charset="0"/>
              <a:buChar char="•"/>
            </a:pPr>
            <a:r>
              <a:rPr lang="nl-NL" sz="1800" dirty="0"/>
              <a:t>Testen van de software a.d.h.v. testgevallen (</a:t>
            </a:r>
            <a:r>
              <a:rPr lang="nl-NL" sz="1800" dirty="0" err="1"/>
              <a:t>testing</a:t>
            </a:r>
            <a:r>
              <a:rPr lang="nl-NL" sz="1800" dirty="0"/>
              <a:t>, test cases)</a:t>
            </a:r>
          </a:p>
          <a:p>
            <a:pPr marL="342900" indent="-342900">
              <a:buFont typeface="Arial" panose="020B0604020202020204" pitchFamily="34" charset="0"/>
              <a:buChar char="•"/>
            </a:pPr>
            <a:r>
              <a:rPr lang="nl-NL" sz="1800" dirty="0"/>
              <a:t>Installatiefase (</a:t>
            </a:r>
            <a:r>
              <a:rPr lang="nl-NL" sz="1800" dirty="0" err="1"/>
              <a:t>installation</a:t>
            </a:r>
            <a:r>
              <a:rPr lang="nl-NL" sz="1800" dirty="0"/>
              <a:t>, </a:t>
            </a:r>
            <a:r>
              <a:rPr lang="nl-NL" sz="1800" dirty="0" err="1"/>
              <a:t>deployment</a:t>
            </a:r>
            <a:r>
              <a:rPr lang="nl-NL" sz="1800" dirty="0"/>
              <a:t>)</a:t>
            </a:r>
          </a:p>
          <a:p>
            <a:pPr marL="1085850" lvl="1" indent="-342900">
              <a:buFont typeface="Arial" panose="020B0604020202020204" pitchFamily="34" charset="0"/>
              <a:buChar char="•"/>
            </a:pPr>
            <a:r>
              <a:rPr lang="nl-NL" sz="1800" dirty="0"/>
              <a:t>Installeren nieuwe systeem en uitzetten oude systeem </a:t>
            </a:r>
          </a:p>
          <a:p>
            <a:pPr marL="285750" indent="-285750">
              <a:buFont typeface="Arial" panose="020B0604020202020204" pitchFamily="34" charset="0"/>
              <a:buChar char="•"/>
            </a:pPr>
            <a:r>
              <a:rPr lang="nl-NL" sz="1800" dirty="0"/>
              <a:t>Conversie van oude gegevens ((data) </a:t>
            </a:r>
            <a:r>
              <a:rPr lang="nl-NL" sz="1800" dirty="0" err="1"/>
              <a:t>conversion</a:t>
            </a:r>
            <a:r>
              <a:rPr lang="nl-NL" sz="1800" dirty="0"/>
              <a:t>)</a:t>
            </a:r>
          </a:p>
          <a:p>
            <a:pPr marL="285750" indent="-285750">
              <a:buFont typeface="Arial" panose="020B0604020202020204" pitchFamily="34" charset="0"/>
              <a:buChar char="•"/>
            </a:pPr>
            <a:r>
              <a:rPr lang="nl-NL" sz="1800" dirty="0"/>
              <a:t>Train/instrueer de nieuwe gebruikers (training)</a:t>
            </a:r>
          </a:p>
          <a:p>
            <a:pPr marL="1028700" lvl="1">
              <a:buFont typeface="Arial" panose="020B0604020202020204" pitchFamily="34" charset="0"/>
              <a:buChar char="•"/>
            </a:pPr>
            <a:r>
              <a:rPr lang="nl-NL" sz="1800" dirty="0"/>
              <a:t>Supportfase (support)</a:t>
            </a:r>
          </a:p>
          <a:p>
            <a:pPr marL="285750" indent="-285750">
              <a:buFont typeface="Arial" panose="020B0604020202020204" pitchFamily="34" charset="0"/>
              <a:buChar char="•"/>
            </a:pPr>
            <a:r>
              <a:rPr lang="nl-NL" sz="1800" dirty="0"/>
              <a:t>Evaluatie van implementatietraject (</a:t>
            </a:r>
            <a:r>
              <a:rPr lang="nl-NL" sz="1800" dirty="0" err="1"/>
              <a:t>evaluation</a:t>
            </a:r>
            <a:r>
              <a:rPr lang="nl-NL" sz="1800" dirty="0"/>
              <a:t>)</a:t>
            </a:r>
          </a:p>
          <a:p>
            <a:pPr marL="1028700" lvl="1">
              <a:buFont typeface="Arial" panose="020B0604020202020204" pitchFamily="34" charset="0"/>
              <a:buChar char="•"/>
            </a:pPr>
            <a:r>
              <a:rPr lang="nl-NL" sz="1800" dirty="0"/>
              <a:t>Vaststellen van systeemaanpassingen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395199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System </a:t>
            </a:r>
            <a:r>
              <a:rPr lang="nl-NL" dirty="0" err="1"/>
              <a:t>development</a:t>
            </a:r>
            <a:r>
              <a:rPr lang="nl-NL" dirty="0"/>
              <a:t> </a:t>
            </a:r>
            <a:r>
              <a:rPr lang="nl-NL" dirty="0" err="1"/>
              <a:t>methodology</a:t>
            </a:r>
            <a:endParaRPr lang="nl-NL" dirty="0"/>
          </a:p>
        </p:txBody>
      </p:sp>
      <p:sp>
        <p:nvSpPr>
          <p:cNvPr id="3" name="Tijdelijke aanduiding voor inhoud 2"/>
          <p:cNvSpPr>
            <a:spLocks noGrp="1"/>
          </p:cNvSpPr>
          <p:nvPr>
            <p:ph idx="13"/>
          </p:nvPr>
        </p:nvSpPr>
        <p:spPr/>
        <p:txBody>
          <a:bodyPr/>
          <a:lstStyle/>
          <a:p>
            <a:pPr marL="0" indent="0">
              <a:buNone/>
            </a:pPr>
            <a:br>
              <a:rPr lang="nl-NL" dirty="0"/>
            </a:br>
            <a:r>
              <a:rPr lang="nl-NL" dirty="0"/>
              <a:t>              Hoe pakken we het aan?</a:t>
            </a:r>
          </a:p>
          <a:p>
            <a:pPr marL="0" indent="0">
              <a:buNone/>
            </a:pPr>
            <a:br>
              <a:rPr lang="nl-NL" dirty="0"/>
            </a:br>
            <a:br>
              <a:rPr lang="nl-NL" dirty="0"/>
            </a:br>
            <a:r>
              <a:rPr lang="nl-NL" dirty="0"/>
              <a:t>       </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17" name="Tijdelijke aanduiding voor inhoud 16"/>
          <p:cNvSpPr>
            <a:spLocks noGrp="1"/>
          </p:cNvSpPr>
          <p:nvPr>
            <p:ph idx="17"/>
          </p:nvPr>
        </p:nvSpPr>
        <p:spPr/>
        <p:txBody>
          <a:bodyPr/>
          <a:lstStyle/>
          <a:p>
            <a:endParaRPr lang="en-GB"/>
          </a:p>
        </p:txBody>
      </p:sp>
      <p:sp>
        <p:nvSpPr>
          <p:cNvPr id="18" name="Tijdelijke aanduiding voor inhoud 17"/>
          <p:cNvSpPr>
            <a:spLocks noGrp="1"/>
          </p:cNvSpPr>
          <p:nvPr>
            <p:ph idx="19"/>
          </p:nvPr>
        </p:nvSpPr>
        <p:spPr/>
        <p:txBody>
          <a:bodyPr/>
          <a:lstStyle/>
          <a:p>
            <a:endParaRPr lang="en-GB"/>
          </a:p>
        </p:txBody>
      </p:sp>
      <p:grpSp>
        <p:nvGrpSpPr>
          <p:cNvPr id="16" name="Groep 15"/>
          <p:cNvGrpSpPr/>
          <p:nvPr/>
        </p:nvGrpSpPr>
        <p:grpSpPr>
          <a:xfrm>
            <a:off x="1012632" y="2010004"/>
            <a:ext cx="7797192" cy="3116898"/>
            <a:chOff x="644220" y="2518660"/>
            <a:chExt cx="7797192" cy="3116898"/>
          </a:xfrm>
        </p:grpSpPr>
        <p:sp>
          <p:nvSpPr>
            <p:cNvPr id="5" name="Tekstvak 4"/>
            <p:cNvSpPr txBox="1"/>
            <p:nvPr/>
          </p:nvSpPr>
          <p:spPr>
            <a:xfrm>
              <a:off x="644220" y="3668345"/>
              <a:ext cx="1585690" cy="523220"/>
            </a:xfrm>
            <a:prstGeom prst="rect">
              <a:avLst/>
            </a:prstGeom>
            <a:noFill/>
          </p:spPr>
          <p:txBody>
            <a:bodyPr wrap="none" rtlCol="0">
              <a:spAutoFit/>
            </a:bodyPr>
            <a:lstStyle/>
            <a:p>
              <a:pPr defTabSz="914400"/>
              <a:r>
                <a:rPr lang="nl-NL" sz="2800" dirty="0">
                  <a:solidFill>
                    <a:prstClr val="black"/>
                  </a:solidFill>
                  <a:latin typeface="Arial"/>
                </a:rPr>
                <a:t>Planning</a:t>
              </a:r>
            </a:p>
          </p:txBody>
        </p:sp>
        <p:grpSp>
          <p:nvGrpSpPr>
            <p:cNvPr id="6" name="Groep 5"/>
            <p:cNvGrpSpPr/>
            <p:nvPr/>
          </p:nvGrpSpPr>
          <p:grpSpPr>
            <a:xfrm>
              <a:off x="2195736" y="3913498"/>
              <a:ext cx="1955222" cy="675620"/>
              <a:chOff x="2411760" y="3651888"/>
              <a:chExt cx="1955222" cy="675620"/>
            </a:xfrm>
          </p:grpSpPr>
          <p:sp>
            <p:nvSpPr>
              <p:cNvPr id="7" name="Tekstvak 6"/>
              <p:cNvSpPr txBox="1"/>
              <p:nvPr/>
            </p:nvSpPr>
            <p:spPr>
              <a:xfrm>
                <a:off x="2843808" y="3804288"/>
                <a:ext cx="1523174" cy="523220"/>
              </a:xfrm>
              <a:prstGeom prst="rect">
                <a:avLst/>
              </a:prstGeom>
              <a:noFill/>
            </p:spPr>
            <p:txBody>
              <a:bodyPr wrap="none" rtlCol="0">
                <a:spAutoFit/>
              </a:bodyPr>
              <a:lstStyle/>
              <a:p>
                <a:pPr defTabSz="914400"/>
                <a:r>
                  <a:rPr lang="nl-NL" sz="2800" dirty="0">
                    <a:solidFill>
                      <a:prstClr val="black"/>
                    </a:solidFill>
                    <a:latin typeface="Arial"/>
                  </a:rPr>
                  <a:t>Analysis</a:t>
                </a:r>
              </a:p>
            </p:txBody>
          </p:sp>
          <p:cxnSp>
            <p:nvCxnSpPr>
              <p:cNvPr id="8" name="Rechte verbindingslijn met pijl 7"/>
              <p:cNvCxnSpPr/>
              <p:nvPr/>
            </p:nvCxnSpPr>
            <p:spPr bwMode="auto">
              <a:xfrm>
                <a:off x="2411760" y="365188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 name="Groep 8"/>
            <p:cNvGrpSpPr/>
            <p:nvPr/>
          </p:nvGrpSpPr>
          <p:grpSpPr>
            <a:xfrm>
              <a:off x="4150958" y="4458313"/>
              <a:ext cx="1325260" cy="654025"/>
              <a:chOff x="4366982" y="4196703"/>
              <a:chExt cx="1325260" cy="654025"/>
            </a:xfrm>
          </p:grpSpPr>
          <p:sp>
            <p:nvSpPr>
              <p:cNvPr id="10" name="Tekstvak 9"/>
              <p:cNvSpPr txBox="1"/>
              <p:nvPr/>
            </p:nvSpPr>
            <p:spPr>
              <a:xfrm>
                <a:off x="4387077" y="4327508"/>
                <a:ext cx="1305165" cy="523220"/>
              </a:xfrm>
              <a:prstGeom prst="rect">
                <a:avLst/>
              </a:prstGeom>
              <a:noFill/>
            </p:spPr>
            <p:txBody>
              <a:bodyPr wrap="none" rtlCol="0">
                <a:spAutoFit/>
              </a:bodyPr>
              <a:lstStyle/>
              <a:p>
                <a:pPr defTabSz="914400"/>
                <a:r>
                  <a:rPr lang="nl-NL" sz="2800" dirty="0">
                    <a:solidFill>
                      <a:prstClr val="black"/>
                    </a:solidFill>
                    <a:latin typeface="Arial"/>
                  </a:rPr>
                  <a:t>Design</a:t>
                </a:r>
              </a:p>
            </p:txBody>
          </p:sp>
          <p:cxnSp>
            <p:nvCxnSpPr>
              <p:cNvPr id="11" name="Rechte verbindingslijn met pijl 10"/>
              <p:cNvCxnSpPr/>
              <p:nvPr/>
            </p:nvCxnSpPr>
            <p:spPr bwMode="auto">
              <a:xfrm>
                <a:off x="4366982" y="4196703"/>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Groep 11"/>
            <p:cNvGrpSpPr/>
            <p:nvPr/>
          </p:nvGrpSpPr>
          <p:grpSpPr>
            <a:xfrm>
              <a:off x="5482233" y="4850728"/>
              <a:ext cx="2959179" cy="784830"/>
              <a:chOff x="5698257" y="4589118"/>
              <a:chExt cx="2959179" cy="784830"/>
            </a:xfrm>
          </p:grpSpPr>
          <p:sp>
            <p:nvSpPr>
              <p:cNvPr id="13" name="Tekstvak 12"/>
              <p:cNvSpPr txBox="1"/>
              <p:nvPr/>
            </p:nvSpPr>
            <p:spPr>
              <a:xfrm>
                <a:off x="6012160" y="4850728"/>
                <a:ext cx="2645276" cy="523220"/>
              </a:xfrm>
              <a:prstGeom prst="rect">
                <a:avLst/>
              </a:prstGeom>
              <a:noFill/>
            </p:spPr>
            <p:txBody>
              <a:bodyPr wrap="none" rtlCol="0">
                <a:spAutoFit/>
              </a:bodyPr>
              <a:lstStyle/>
              <a:p>
                <a:pPr defTabSz="914400"/>
                <a:r>
                  <a:rPr lang="nl-NL" sz="2800" dirty="0" err="1">
                    <a:solidFill>
                      <a:prstClr val="black"/>
                    </a:solidFill>
                    <a:latin typeface="Arial"/>
                  </a:rPr>
                  <a:t>Implementation</a:t>
                </a:r>
                <a:endParaRPr lang="nl-NL" sz="2800" dirty="0">
                  <a:solidFill>
                    <a:prstClr val="black"/>
                  </a:solidFill>
                  <a:latin typeface="Arial"/>
                </a:endParaRPr>
              </a:p>
            </p:txBody>
          </p:sp>
          <p:cxnSp>
            <p:nvCxnSpPr>
              <p:cNvPr id="14" name="Rechte verbindingslijn met pijl 13"/>
              <p:cNvCxnSpPr/>
              <p:nvPr/>
            </p:nvCxnSpPr>
            <p:spPr bwMode="auto">
              <a:xfrm>
                <a:off x="5698257" y="4589118"/>
                <a:ext cx="576064" cy="261610"/>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ekstvak 14"/>
            <p:cNvSpPr txBox="1"/>
            <p:nvPr/>
          </p:nvSpPr>
          <p:spPr>
            <a:xfrm>
              <a:off x="699202" y="2518660"/>
              <a:ext cx="1837362" cy="707886"/>
            </a:xfrm>
            <a:prstGeom prst="rect">
              <a:avLst/>
            </a:prstGeom>
            <a:noFill/>
          </p:spPr>
          <p:txBody>
            <a:bodyPr wrap="none" rtlCol="0">
              <a:spAutoFit/>
            </a:bodyPr>
            <a:lstStyle/>
            <a:p>
              <a:pPr defTabSz="914400"/>
              <a:r>
                <a:rPr lang="nl-NL" sz="4000" dirty="0">
                  <a:solidFill>
                    <a:prstClr val="black"/>
                  </a:solidFill>
                  <a:latin typeface="Arial"/>
                </a:rPr>
                <a:t>SDLC: </a:t>
              </a:r>
            </a:p>
          </p:txBody>
        </p:sp>
      </p:grpSp>
    </p:spTree>
    <p:extLst>
      <p:ext uri="{BB962C8B-B14F-4D97-AF65-F5344CB8AC3E}">
        <p14:creationId xmlns:p14="http://schemas.microsoft.com/office/powerpoint/2010/main" val="130594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Oefeningen (30 minuten)</a:t>
            </a:r>
          </a:p>
        </p:txBody>
      </p:sp>
      <p:sp>
        <p:nvSpPr>
          <p:cNvPr id="3" name="Tijdelijke aanduiding voor inhoud 2"/>
          <p:cNvSpPr>
            <a:spLocks noGrp="1"/>
          </p:cNvSpPr>
          <p:nvPr>
            <p:ph idx="13"/>
          </p:nvPr>
        </p:nvSpPr>
        <p:spPr/>
        <p:txBody>
          <a:bodyPr>
            <a:normAutofit/>
          </a:bodyPr>
          <a:lstStyle/>
          <a:p>
            <a:r>
              <a:rPr lang="nl-NL" dirty="0"/>
              <a:t>Het ‘plotten’ van de SDLC fasen.</a:t>
            </a:r>
          </a:p>
          <a:p>
            <a:pPr lvl="1"/>
            <a:r>
              <a:rPr lang="nl-NL" dirty="0"/>
              <a:t>(Tweetallen)</a:t>
            </a:r>
          </a:p>
          <a:p>
            <a:pPr lvl="1"/>
            <a:r>
              <a:rPr lang="nl-NL" dirty="0"/>
              <a:t>Bekijk de verschillende fasen van de SDLC</a:t>
            </a:r>
          </a:p>
          <a:p>
            <a:pPr lvl="1"/>
            <a:r>
              <a:rPr lang="nl-NL" dirty="0"/>
              <a:t>Verzin verschillende manieren om deze op elkaar te laten volgen</a:t>
            </a:r>
          </a:p>
          <a:p>
            <a:pPr lvl="1"/>
            <a:r>
              <a:rPr lang="nl-NL" dirty="0"/>
              <a:t>Schrijf de manieren op en omschrijf hoe jouw model in de praktijk zou werken</a:t>
            </a:r>
          </a:p>
          <a:p>
            <a:pPr lvl="1"/>
            <a:endParaRPr lang="nl-NL" dirty="0"/>
          </a:p>
          <a:p>
            <a:r>
              <a:rPr lang="nl-NL" dirty="0"/>
              <a:t>Voorbeeldproject:</a:t>
            </a:r>
          </a:p>
          <a:p>
            <a:r>
              <a:rPr lang="nl-NL" dirty="0"/>
              <a:t>-</a:t>
            </a:r>
            <a:r>
              <a:rPr lang="nl-NL" b="0" dirty="0"/>
              <a:t> Het herontwerpen van de achtertuin en voortuin van een vrijstaande woning</a:t>
            </a:r>
            <a:endParaRPr lang="nl-NL" dirty="0"/>
          </a:p>
        </p:txBody>
      </p:sp>
      <p:sp>
        <p:nvSpPr>
          <p:cNvPr id="4" name="Tijdelijke aanduiding voor inhoud 3"/>
          <p:cNvSpPr>
            <a:spLocks noGrp="1"/>
          </p:cNvSpPr>
          <p:nvPr>
            <p:ph idx="16"/>
          </p:nvPr>
        </p:nvSpPr>
        <p:spPr/>
        <p:txBody>
          <a:bodyPr>
            <a:normAutofit lnSpcReduction="10000"/>
          </a:bodyPr>
          <a:lstStyle/>
          <a:p>
            <a:r>
              <a:rPr lang="nl-NL" dirty="0"/>
              <a:t>Van abstract PADI </a:t>
            </a:r>
            <a:r>
              <a:rPr lang="nl-NL" dirty="0">
                <a:sym typeface="Wingdings" panose="05000000000000000000" pitchFamily="2" charset="2"/>
              </a:rPr>
              <a:t> concreet project</a:t>
            </a:r>
            <a:endParaRPr lang="en-GB" dirty="0"/>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79136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Bespreking (verzonnen) modellen</a:t>
            </a:r>
          </a:p>
        </p:txBody>
      </p:sp>
      <p:sp>
        <p:nvSpPr>
          <p:cNvPr id="3" name="Tijdelijke aanduiding voor inhoud 2"/>
          <p:cNvSpPr>
            <a:spLocks noGrp="1"/>
          </p:cNvSpPr>
          <p:nvPr>
            <p:ph idx="13"/>
          </p:nvPr>
        </p:nvSpPr>
        <p:spPr/>
        <p:txBody>
          <a:bodyPr/>
          <a:lstStyle/>
          <a:p>
            <a:r>
              <a:rPr lang="nl-NL" dirty="0"/>
              <a:t>Enkele groepje schrijven een van hun uitwerkingen op het whiteboard.</a:t>
            </a:r>
          </a:p>
          <a:p>
            <a:r>
              <a:rPr lang="nl-NL" dirty="0"/>
              <a:t>Discussie over de werking van deze modellen</a:t>
            </a:r>
          </a:p>
        </p:txBody>
      </p:sp>
      <p:sp>
        <p:nvSpPr>
          <p:cNvPr id="4" name="Tijdelijke aanduiding voor inhoud 3"/>
          <p:cNvSpPr>
            <a:spLocks noGrp="1"/>
          </p:cNvSpPr>
          <p:nvPr>
            <p:ph idx="16"/>
          </p:nvPr>
        </p:nvSpPr>
        <p:spPr/>
        <p:txBody>
          <a:bodyPr>
            <a:normAutofit lnSpcReduction="10000"/>
          </a:bodyPr>
          <a:lstStyle/>
          <a:p>
            <a:endParaRPr lang="en-GB"/>
          </a:p>
        </p:txBody>
      </p:sp>
      <p:sp>
        <p:nvSpPr>
          <p:cNvPr id="5" name="Tijdelijke aanduiding voor inhoud 4"/>
          <p:cNvSpPr>
            <a:spLocks noGrp="1"/>
          </p:cNvSpPr>
          <p:nvPr>
            <p:ph idx="17"/>
          </p:nvPr>
        </p:nvSpPr>
        <p:spPr/>
        <p:txBody>
          <a:bodyPr/>
          <a:lstStyle/>
          <a:p>
            <a:endParaRPr lang="en-GB"/>
          </a:p>
        </p:txBody>
      </p:sp>
      <p:sp>
        <p:nvSpPr>
          <p:cNvPr id="6" name="Tijdelijke aanduiding voor inhoud 5"/>
          <p:cNvSpPr>
            <a:spLocks noGrp="1"/>
          </p:cNvSpPr>
          <p:nvPr>
            <p:ph idx="19"/>
          </p:nvPr>
        </p:nvSpPr>
        <p:spPr/>
        <p:txBody>
          <a:bodyPr/>
          <a:lstStyle/>
          <a:p>
            <a:endParaRPr lang="en-GB"/>
          </a:p>
        </p:txBody>
      </p:sp>
    </p:spTree>
    <p:extLst>
      <p:ext uri="{BB962C8B-B14F-4D97-AF65-F5344CB8AC3E}">
        <p14:creationId xmlns:p14="http://schemas.microsoft.com/office/powerpoint/2010/main" val="281436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019B417B6081439134A9CA24AF155A" ma:contentTypeVersion="0" ma:contentTypeDescription="Een nieuw document maken." ma:contentTypeScope="" ma:versionID="1cb18a296fecdd28db82598a95e3eace">
  <xsd:schema xmlns:xsd="http://www.w3.org/2001/XMLSchema" xmlns:p="http://schemas.microsoft.com/office/2006/metadata/properties" targetNamespace="http://schemas.microsoft.com/office/2006/metadata/properties" ma:root="true" ma:fieldsID="b118b0825d757084c8d1e1ffd33f200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F6E7F57-9C93-4CA1-9A3A-B6C72705A638}">
  <ds:schemaRefs>
    <ds:schemaRef ds:uri="http://schemas.microsoft.com/office/2006/documentManagement/types"/>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95B3F8C5-F8AE-4C21-A4EC-7150DB2DD085}">
  <ds:schemaRefs>
    <ds:schemaRef ds:uri="http://schemas.microsoft.com/sharepoint/v3/contenttype/forms"/>
  </ds:schemaRefs>
</ds:datastoreItem>
</file>

<file path=customXml/itemProps3.xml><?xml version="1.0" encoding="utf-8"?>
<ds:datastoreItem xmlns:ds="http://schemas.openxmlformats.org/officeDocument/2006/customXml" ds:itemID="{77C8217E-38F2-4264-8BBF-5CB2A08B0E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3080</TotalTime>
  <Words>2424</Words>
  <Application>Microsoft Office PowerPoint</Application>
  <PresentationFormat>Diavoorstelling (4:3)</PresentationFormat>
  <Paragraphs>339</Paragraphs>
  <Slides>32</Slides>
  <Notes>12</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32</vt:i4>
      </vt:variant>
    </vt:vector>
  </HeadingPairs>
  <TitlesOfParts>
    <vt:vector size="38" baseType="lpstr">
      <vt:lpstr>Arial</vt:lpstr>
      <vt:lpstr>Calibri</vt:lpstr>
      <vt:lpstr>Helvetica Neue</vt:lpstr>
      <vt:lpstr>Helvetica Neue Light</vt:lpstr>
      <vt:lpstr>Wingdings</vt:lpstr>
      <vt:lpstr>Office Theme</vt:lpstr>
      <vt:lpstr>System Analysis &amp; Quality week 1 les 3</vt:lpstr>
      <vt:lpstr>Huiswerk – terugblik </vt:lpstr>
      <vt:lpstr>Doel van deze les:</vt:lpstr>
      <vt:lpstr>System Development Life Cycle (SDLC)</vt:lpstr>
      <vt:lpstr>Implementation</vt:lpstr>
      <vt:lpstr>Implementatieproces</vt:lpstr>
      <vt:lpstr>System development methodology</vt:lpstr>
      <vt:lpstr>Oefeningen (30 minuten)</vt:lpstr>
      <vt:lpstr>Bespreking (verzonnen) modellen</vt:lpstr>
      <vt:lpstr>Software-ontwikkelproces….</vt:lpstr>
      <vt:lpstr>Waterval (oorspronkelijk model Royce)</vt:lpstr>
      <vt:lpstr>“Alternatieve” watervalbenaderingen</vt:lpstr>
      <vt:lpstr>Incrementen</vt:lpstr>
      <vt:lpstr>Iteratief</vt:lpstr>
      <vt:lpstr>Iteratief en incrementeel</vt:lpstr>
      <vt:lpstr>Iteratieve (+incrementele) methodieken</vt:lpstr>
      <vt:lpstr>Vaak gebruiken we een combinatie</vt:lpstr>
      <vt:lpstr>Wanneer doe ik nu wat? Richtlijnen….</vt:lpstr>
      <vt:lpstr>Wat hebben jullie deze week geleerd?</vt:lpstr>
      <vt:lpstr>Studeren = kritische houding ontwikkelen</vt:lpstr>
      <vt:lpstr>HBO – werk- en denkniveau</vt:lpstr>
      <vt:lpstr>PowerPoint-presentatie</vt:lpstr>
      <vt:lpstr>Getoonde dimensies</vt:lpstr>
      <vt:lpstr>PowerPoint-presentatie</vt:lpstr>
      <vt:lpstr>Let op:</vt:lpstr>
      <vt:lpstr>BIEB</vt:lpstr>
      <vt:lpstr>Veld</vt:lpstr>
      <vt:lpstr>Werkplaats</vt:lpstr>
      <vt:lpstr>Laboratorium</vt:lpstr>
      <vt:lpstr>Showroom</vt:lpstr>
      <vt:lpstr>Hoe nu de onderzoeksstrategie bepalen?</vt:lpstr>
      <vt:lpstr>Huiswerk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&amp; Quality week 1 les 2</dc:title>
  <dc:creator>Coen Burgers</dc:creator>
  <cp:lastModifiedBy>Gerrit Vogelzang</cp:lastModifiedBy>
  <cp:revision>33</cp:revision>
  <dcterms:created xsi:type="dcterms:W3CDTF">2014-01-23T08:58:40Z</dcterms:created>
  <dcterms:modified xsi:type="dcterms:W3CDTF">2016-08-31T06:29:33Z</dcterms:modified>
</cp:coreProperties>
</file>